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72" r:id="rId1"/>
    <p:sldMasterId id="2147483781" r:id="rId2"/>
    <p:sldMasterId id="2147483798" r:id="rId3"/>
    <p:sldMasterId id="2147483803" r:id="rId4"/>
    <p:sldMasterId id="2147483812" r:id="rId5"/>
  </p:sldMasterIdLst>
  <p:notesMasterIdLst>
    <p:notesMasterId r:id="rId31"/>
  </p:notesMasterIdLst>
  <p:handoutMasterIdLst>
    <p:handoutMasterId r:id="rId32"/>
  </p:handoutMasterIdLst>
  <p:sldIdLst>
    <p:sldId id="363" r:id="rId6"/>
    <p:sldId id="350" r:id="rId7"/>
    <p:sldId id="377" r:id="rId8"/>
    <p:sldId id="376" r:id="rId9"/>
    <p:sldId id="342" r:id="rId10"/>
    <p:sldId id="348" r:id="rId11"/>
    <p:sldId id="349" r:id="rId12"/>
    <p:sldId id="378" r:id="rId13"/>
    <p:sldId id="369" r:id="rId14"/>
    <p:sldId id="375" r:id="rId15"/>
    <p:sldId id="380" r:id="rId16"/>
    <p:sldId id="383" r:id="rId17"/>
    <p:sldId id="390" r:id="rId18"/>
    <p:sldId id="389" r:id="rId19"/>
    <p:sldId id="367" r:id="rId20"/>
    <p:sldId id="366" r:id="rId21"/>
    <p:sldId id="370" r:id="rId22"/>
    <p:sldId id="379" r:id="rId23"/>
    <p:sldId id="365" r:id="rId24"/>
    <p:sldId id="361" r:id="rId25"/>
    <p:sldId id="384" r:id="rId26"/>
    <p:sldId id="391" r:id="rId27"/>
    <p:sldId id="388" r:id="rId28"/>
    <p:sldId id="387" r:id="rId29"/>
    <p:sldId id="347" r:id="rId30"/>
  </p:sldIdLst>
  <p:sldSz cx="9144000" cy="5143500" type="screen16x9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31" userDrawn="1">
          <p15:clr>
            <a:srgbClr val="A4A3A4"/>
          </p15:clr>
        </p15:guide>
        <p15:guide id="2" pos="295" userDrawn="1">
          <p15:clr>
            <a:srgbClr val="A4A3A4"/>
          </p15:clr>
        </p15:guide>
        <p15:guide id="3" orient="horz" pos="1720" userDrawn="1">
          <p15:clr>
            <a:srgbClr val="A4A3A4"/>
          </p15:clr>
        </p15:guide>
        <p15:guide id="4" pos="115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23B2A"/>
    <a:srgbClr val="E74825"/>
    <a:srgbClr val="EAD3BB"/>
    <a:srgbClr val="FF4E39"/>
    <a:srgbClr val="4F4F4F"/>
    <a:srgbClr val="383838"/>
    <a:srgbClr val="000000"/>
    <a:srgbClr val="212121"/>
    <a:srgbClr val="CCA37E"/>
    <a:srgbClr val="8BD3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12" autoAdjust="0"/>
    <p:restoredTop sz="93816" autoAdjust="0"/>
  </p:normalViewPr>
  <p:slideViewPr>
    <p:cSldViewPr>
      <p:cViewPr varScale="1">
        <p:scale>
          <a:sx n="198" d="100"/>
          <a:sy n="198" d="100"/>
        </p:scale>
        <p:origin x="780" y="150"/>
      </p:cViewPr>
      <p:guideLst>
        <p:guide orient="horz" pos="531"/>
        <p:guide pos="295"/>
        <p:guide orient="horz" pos="1720"/>
        <p:guide pos="1156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notesViewPr>
    <p:cSldViewPr>
      <p:cViewPr varScale="1">
        <p:scale>
          <a:sx n="115" d="100"/>
          <a:sy n="115" d="100"/>
        </p:scale>
        <p:origin x="5178" y="90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viewProps" Target="viewProps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45875" cy="496253"/>
          </a:xfrm>
          <a:prstGeom prst="rect">
            <a:avLst/>
          </a:prstGeom>
        </p:spPr>
        <p:txBody>
          <a:bodyPr vert="horz" lIns="92418" tIns="46209" rIns="92418" bIns="4620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183" y="3"/>
            <a:ext cx="2945875" cy="496253"/>
          </a:xfrm>
          <a:prstGeom prst="rect">
            <a:avLst/>
          </a:prstGeom>
        </p:spPr>
        <p:txBody>
          <a:bodyPr vert="horz" lIns="92418" tIns="46209" rIns="92418" bIns="46209" rtlCol="0"/>
          <a:lstStyle>
            <a:lvl1pPr algn="r">
              <a:defRPr sz="1200"/>
            </a:lvl1pPr>
          </a:lstStyle>
          <a:p>
            <a:fld id="{B3E2679E-81A3-44E0-AE72-E5172E7C27FC}" type="datetime1">
              <a:rPr lang="ru-RU" smtClean="0"/>
              <a:t>31.12.2019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790"/>
            <a:ext cx="2945875" cy="496252"/>
          </a:xfrm>
          <a:prstGeom prst="rect">
            <a:avLst/>
          </a:prstGeom>
        </p:spPr>
        <p:txBody>
          <a:bodyPr vert="horz" lIns="92418" tIns="46209" rIns="92418" bIns="4620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D63E80-0F68-4C7E-8409-5EB923E0C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041535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7"/>
            <a:ext cx="2945712" cy="496728"/>
          </a:xfrm>
          <a:prstGeom prst="rect">
            <a:avLst/>
          </a:prstGeom>
        </p:spPr>
        <p:txBody>
          <a:bodyPr vert="horz" lIns="93417" tIns="46708" rIns="93417" bIns="4670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375" y="7"/>
            <a:ext cx="2945712" cy="496728"/>
          </a:xfrm>
          <a:prstGeom prst="rect">
            <a:avLst/>
          </a:prstGeom>
        </p:spPr>
        <p:txBody>
          <a:bodyPr vert="horz" lIns="93417" tIns="46708" rIns="93417" bIns="46708" rtlCol="0"/>
          <a:lstStyle>
            <a:lvl1pPr algn="r">
              <a:defRPr sz="1200"/>
            </a:lvl1pPr>
          </a:lstStyle>
          <a:p>
            <a:fld id="{9CCDA67B-5FB8-4C8F-BC60-3F426EF4DB54}" type="datetime1">
              <a:rPr lang="ru-RU" smtClean="0"/>
              <a:t>31.12.2019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1363"/>
            <a:ext cx="6623050" cy="37258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17" tIns="46708" rIns="93417" bIns="4670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295" y="4714962"/>
            <a:ext cx="5439093" cy="4467383"/>
          </a:xfrm>
          <a:prstGeom prst="rect">
            <a:avLst/>
          </a:prstGeom>
        </p:spPr>
        <p:txBody>
          <a:bodyPr vert="horz" lIns="93417" tIns="46708" rIns="93417" bIns="4670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330"/>
            <a:ext cx="2945712" cy="496727"/>
          </a:xfrm>
          <a:prstGeom prst="rect">
            <a:avLst/>
          </a:prstGeom>
        </p:spPr>
        <p:txBody>
          <a:bodyPr vert="horz" lIns="93417" tIns="46708" rIns="93417" bIns="4670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375" y="9428330"/>
            <a:ext cx="2945712" cy="496727"/>
          </a:xfrm>
          <a:prstGeom prst="rect">
            <a:avLst/>
          </a:prstGeom>
        </p:spPr>
        <p:txBody>
          <a:bodyPr vert="horz" lIns="93417" tIns="46708" rIns="93417" bIns="46708" rtlCol="0" anchor="b"/>
          <a:lstStyle>
            <a:lvl1pPr algn="r">
              <a:defRPr sz="1200"/>
            </a:lvl1pPr>
          </a:lstStyle>
          <a:p>
            <a:fld id="{E0934CD9-B878-42BB-AC31-D37671B7C7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293231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EA1411EC-84BC-4F4A-A5DE-CF3E78361177}" type="datetime1">
              <a:rPr lang="ru-RU" smtClean="0"/>
              <a:t>31.12.2019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934CD9-B878-42BB-AC31-D37671B7C729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63005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34CD9-B878-42BB-AC31-D37671B7C729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7FF76AB6-B632-467D-BFCB-2C852AABC6B9}" type="datetime1">
              <a:rPr lang="ru-RU" smtClean="0"/>
              <a:t>31.12.2019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62878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34CD9-B878-42BB-AC31-D37671B7C729}" type="slidenum">
              <a:rPr lang="ru-RU" smtClean="0"/>
              <a:t>16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E8B88C41-4BA7-4937-9225-B812723E23E4}" type="datetime1">
              <a:rPr lang="ru-RU" smtClean="0"/>
              <a:t>31.12.2019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65629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34CD9-B878-42BB-AC31-D37671B7C729}" type="slidenum">
              <a:rPr lang="ru-RU" smtClean="0"/>
              <a:pPr/>
              <a:t>25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1A726DBB-15CC-4949-811C-CE5D38313819}" type="datetime1">
              <a:rPr lang="ru-RU" smtClean="0"/>
              <a:t>31.12.2019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74278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34CD9-B878-42BB-AC31-D37671B7C729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58A7168B-89A2-4C93-829E-1D84B59B030C}" type="datetime1">
              <a:rPr lang="ru-RU" smtClean="0"/>
              <a:t>31.12.2019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83851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34CD9-B878-42BB-AC31-D37671B7C729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58A7168B-89A2-4C93-829E-1D84B59B030C}" type="datetime1">
              <a:rPr lang="ru-RU" smtClean="0"/>
              <a:t>31.12.2019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96229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34CD9-B878-42BB-AC31-D37671B7C729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58A7168B-89A2-4C93-829E-1D84B59B030C}" type="datetime1">
              <a:rPr lang="ru-RU" smtClean="0"/>
              <a:t>31.12.2019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25936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t"/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34CD9-B878-42BB-AC31-D37671B7C729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D383032-98C8-4F02-8870-F2FC7770C612}" type="datetime1">
              <a:rPr lang="ru-RU" smtClean="0"/>
              <a:t>31.12.2019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10690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34CD9-B878-42BB-AC31-D37671B7C729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2FE9263F-3AE4-4D28-9884-AD0D0A919334}" type="datetime1">
              <a:rPr lang="ru-RU" smtClean="0"/>
              <a:t>31.12.2019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38062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34CD9-B878-42BB-AC31-D37671B7C729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F5FE3FFB-D288-47EE-B2D7-AB25D250D4DE}" type="datetime1">
              <a:rPr lang="ru-RU" smtClean="0"/>
              <a:t>31.12.2019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81518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34CD9-B878-42BB-AC31-D37671B7C729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F5FE3FFB-D288-47EE-B2D7-AB25D250D4DE}" type="datetime1">
              <a:rPr lang="ru-RU" smtClean="0"/>
              <a:t>31.12.2019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43732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8933E8C-90D7-44CD-B791-079E73E7DA1B}" type="datetime1">
              <a:rPr lang="ru-RU" smtClean="0"/>
              <a:t>31.12.2019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934CD9-B878-42BB-AC31-D37671B7C729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405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267494"/>
            <a:ext cx="4140024" cy="792088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458001"/>
            <a:ext cx="7848000" cy="275777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86145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Текст + пикто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97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458001"/>
            <a:ext cx="5220000" cy="275777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1911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Подзаголовок, текст + пик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866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2"/>
          <p:cNvSpPr>
            <a:spLocks noGrp="1"/>
          </p:cNvSpPr>
          <p:nvPr>
            <p:ph idx="18"/>
          </p:nvPr>
        </p:nvSpPr>
        <p:spPr>
          <a:xfrm>
            <a:off x="648000" y="1689553"/>
            <a:ext cx="5220000" cy="2526218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1352481"/>
            <a:ext cx="5220000" cy="337073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4831238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Текст + пикто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97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458001"/>
            <a:ext cx="5220000" cy="275777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28379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Подзаголовок, текст + пик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866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2"/>
          <p:cNvSpPr>
            <a:spLocks noGrp="1"/>
          </p:cNvSpPr>
          <p:nvPr>
            <p:ph idx="18"/>
          </p:nvPr>
        </p:nvSpPr>
        <p:spPr>
          <a:xfrm>
            <a:off x="648000" y="1689553"/>
            <a:ext cx="5220000" cy="2526218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1352481"/>
            <a:ext cx="5220000" cy="337073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2802865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Текст + пикто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97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458001"/>
            <a:ext cx="5220000" cy="275777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28379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Подзаголовок, текст + пик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866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2"/>
          <p:cNvSpPr>
            <a:spLocks noGrp="1"/>
          </p:cNvSpPr>
          <p:nvPr>
            <p:ph idx="18"/>
          </p:nvPr>
        </p:nvSpPr>
        <p:spPr>
          <a:xfrm>
            <a:off x="648000" y="1689553"/>
            <a:ext cx="5220000" cy="2526218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1352481"/>
            <a:ext cx="5220000" cy="337073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2802865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Текст + пикто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97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458001"/>
            <a:ext cx="5220000" cy="275777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28379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Подзаголовок, текст + пик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866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2"/>
          <p:cNvSpPr>
            <a:spLocks noGrp="1"/>
          </p:cNvSpPr>
          <p:nvPr>
            <p:ph idx="18"/>
          </p:nvPr>
        </p:nvSpPr>
        <p:spPr>
          <a:xfrm>
            <a:off x="648000" y="1689553"/>
            <a:ext cx="5220000" cy="2526218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1352481"/>
            <a:ext cx="5220000" cy="337073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2802865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Текст + пикто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97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458001"/>
            <a:ext cx="5220000" cy="275777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28379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Подзаголовок, текст + пик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866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2"/>
          <p:cNvSpPr>
            <a:spLocks noGrp="1"/>
          </p:cNvSpPr>
          <p:nvPr>
            <p:ph idx="18"/>
          </p:nvPr>
        </p:nvSpPr>
        <p:spPr>
          <a:xfrm>
            <a:off x="648000" y="1689553"/>
            <a:ext cx="5220000" cy="2526218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1352481"/>
            <a:ext cx="5220000" cy="337073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280286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Подзаголовок,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7848000" cy="866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689553"/>
            <a:ext cx="7848000" cy="2526218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Текст 2"/>
          <p:cNvSpPr>
            <a:spLocks noGrp="1"/>
          </p:cNvSpPr>
          <p:nvPr>
            <p:ph type="body" idx="14" hasCustomPrompt="1"/>
          </p:nvPr>
        </p:nvSpPr>
        <p:spPr>
          <a:xfrm>
            <a:off x="648001" y="1352480"/>
            <a:ext cx="7848000" cy="337073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2240716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Текст + пикто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97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458001"/>
            <a:ext cx="5220000" cy="275777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28379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Подзаголовок, текст + пик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866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2"/>
          <p:cNvSpPr>
            <a:spLocks noGrp="1"/>
          </p:cNvSpPr>
          <p:nvPr>
            <p:ph idx="18"/>
          </p:nvPr>
        </p:nvSpPr>
        <p:spPr>
          <a:xfrm>
            <a:off x="648000" y="1689553"/>
            <a:ext cx="5220000" cy="2526218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1352481"/>
            <a:ext cx="5220000" cy="337073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2802865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Текст + пикто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97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458001"/>
            <a:ext cx="5220000" cy="275777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28379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Подзаголовок, текст + пик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866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2"/>
          <p:cNvSpPr>
            <a:spLocks noGrp="1"/>
          </p:cNvSpPr>
          <p:nvPr>
            <p:ph idx="18"/>
          </p:nvPr>
        </p:nvSpPr>
        <p:spPr>
          <a:xfrm>
            <a:off x="648000" y="1689553"/>
            <a:ext cx="5220000" cy="2526218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1352481"/>
            <a:ext cx="5220000" cy="337073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2802865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Текст + пикто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97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458001"/>
            <a:ext cx="5220000" cy="275777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28379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Подзаголовок, текст + пик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866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2"/>
          <p:cNvSpPr>
            <a:spLocks noGrp="1"/>
          </p:cNvSpPr>
          <p:nvPr>
            <p:ph idx="18"/>
          </p:nvPr>
        </p:nvSpPr>
        <p:spPr>
          <a:xfrm>
            <a:off x="648000" y="1689553"/>
            <a:ext cx="5220000" cy="2526218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1352481"/>
            <a:ext cx="5220000" cy="337073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2802865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Шмуц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8664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1944000"/>
            <a:ext cx="5220000" cy="1130805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37239" y="4561752"/>
            <a:ext cx="914400" cy="9144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/>
          <a:p>
            <a:endParaRPr lang="ru-RU" sz="1400" b="1" i="0" cap="all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2048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Шмуц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866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1944000"/>
            <a:ext cx="5220000" cy="1130805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2879653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 Шмуц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866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1944000"/>
            <a:ext cx="5220000" cy="1130805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2879653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Шмуц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866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1944000"/>
            <a:ext cx="5220000" cy="1130805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287965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2"/>
          <p:cNvSpPr>
            <a:spLocks noGrp="1"/>
          </p:cNvSpPr>
          <p:nvPr>
            <p:ph idx="13"/>
          </p:nvPr>
        </p:nvSpPr>
        <p:spPr>
          <a:xfrm>
            <a:off x="4644000" y="1458001"/>
            <a:ext cx="3852000" cy="275777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48000" y="4382991"/>
            <a:ext cx="2133600" cy="273844"/>
          </a:xfrm>
          <a:prstGeom prst="rect">
            <a:avLst/>
          </a:prstGeom>
        </p:spPr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458000"/>
            <a:ext cx="3852000" cy="275777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7848000" cy="97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78272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Шмуц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1944001"/>
            <a:ext cx="5220000" cy="866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40200"/>
            <a:ext cx="5220000" cy="1130805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5516394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Шмуц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1944001"/>
            <a:ext cx="5220000" cy="866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40200"/>
            <a:ext cx="5220000" cy="1130805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2490529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Шмуц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1944001"/>
            <a:ext cx="5220000" cy="866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9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40200"/>
            <a:ext cx="5220000" cy="1130805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2490529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Шмуц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1944001"/>
            <a:ext cx="5220000" cy="866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40200"/>
            <a:ext cx="5220000" cy="1130805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2490529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Шмуц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1944001"/>
            <a:ext cx="5220000" cy="866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40200"/>
            <a:ext cx="5220000" cy="1130805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24905292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Шмуц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1944001"/>
            <a:ext cx="5220000" cy="866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40200"/>
            <a:ext cx="5220000" cy="1130805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2490529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Шмуц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1944001"/>
            <a:ext cx="5220000" cy="866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40200"/>
            <a:ext cx="5220000" cy="1130805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2490529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Шмуц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1944001"/>
            <a:ext cx="5220000" cy="866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10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40200"/>
            <a:ext cx="5220000" cy="1130805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2490529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267494"/>
            <a:ext cx="4140024" cy="792088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458001"/>
            <a:ext cx="7848000" cy="275777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91175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Титульный, 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азвание 1"/>
          <p:cNvSpPr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 smtClean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39132"/>
            <a:ext cx="5220000" cy="1041911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418057" y="3153398"/>
            <a:ext cx="914400" cy="6858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/>
          <a:p>
            <a:endParaRPr lang="ru-RU" sz="1400" b="1" i="0" cap="all" dirty="0" smtClean="0">
              <a:solidFill>
                <a:schemeClr val="accent1"/>
              </a:solidFill>
            </a:endParaRPr>
          </a:p>
        </p:txBody>
      </p:sp>
      <p:sp>
        <p:nvSpPr>
          <p:cNvPr id="11" name="Дата 3"/>
          <p:cNvSpPr>
            <a:spLocks noGrp="1"/>
          </p:cNvSpPr>
          <p:nvPr>
            <p:ph type="dt" sz="half" idx="2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4403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Подзаголовок,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48000" y="4382991"/>
            <a:ext cx="2133600" cy="273844"/>
          </a:xfrm>
          <a:prstGeom prst="rect">
            <a:avLst/>
          </a:prstGeom>
        </p:spPr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689553"/>
            <a:ext cx="3852000" cy="2526218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7848000" cy="866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3" name="Текст 2"/>
          <p:cNvSpPr>
            <a:spLocks noGrp="1"/>
          </p:cNvSpPr>
          <p:nvPr>
            <p:ph type="body" idx="15" hasCustomPrompt="1"/>
          </p:nvPr>
        </p:nvSpPr>
        <p:spPr>
          <a:xfrm>
            <a:off x="648002" y="1352480"/>
            <a:ext cx="3851999" cy="337073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sp>
        <p:nvSpPr>
          <p:cNvPr id="14" name="Содержимое 2"/>
          <p:cNvSpPr>
            <a:spLocks noGrp="1"/>
          </p:cNvSpPr>
          <p:nvPr>
            <p:ph idx="16"/>
          </p:nvPr>
        </p:nvSpPr>
        <p:spPr>
          <a:xfrm>
            <a:off x="4644001" y="1689553"/>
            <a:ext cx="3852000" cy="2526218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4644003" y="1352480"/>
            <a:ext cx="3851999" cy="337073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54128929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Титульный, заключительный лист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азвание 1"/>
          <p:cNvSpPr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 smtClean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39132"/>
            <a:ext cx="5220000" cy="1041911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2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854528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Титульный, 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азвание 1"/>
          <p:cNvSpPr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 smtClean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39132"/>
            <a:ext cx="5220000" cy="1041911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2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854528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Титульный, 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азвание 1"/>
          <p:cNvSpPr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 smtClean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39132"/>
            <a:ext cx="5220000" cy="1041911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2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854528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Титульный, 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азвание 1"/>
          <p:cNvSpPr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 smtClean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39132"/>
            <a:ext cx="5220000" cy="1041911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2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854528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Титульный, 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778810" y="3152277"/>
            <a:ext cx="914400" cy="6858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/>
          <a:p>
            <a:endParaRPr lang="ru-RU" sz="1400" b="1" i="0" cap="all" dirty="0" smtClean="0">
              <a:solidFill>
                <a:schemeClr val="accent1"/>
              </a:solidFill>
            </a:endParaRPr>
          </a:p>
        </p:txBody>
      </p:sp>
      <p:sp>
        <p:nvSpPr>
          <p:cNvPr id="8" name="Название 1"/>
          <p:cNvSpPr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 smtClean="0"/>
          </a:p>
        </p:txBody>
      </p:sp>
      <p:sp>
        <p:nvSpPr>
          <p:cNvPr id="9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39132"/>
            <a:ext cx="5220000" cy="1041911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2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85452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Титульный, 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азвание 1"/>
          <p:cNvSpPr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 smtClean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39132"/>
            <a:ext cx="5220000" cy="1041911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2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85452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Титульный, 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 smtClean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9549192" y="3999550"/>
            <a:ext cx="914400" cy="6858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/>
          <a:p>
            <a:endParaRPr lang="ru-RU" sz="1400" b="1" i="0" cap="all" dirty="0" smtClean="0">
              <a:solidFill>
                <a:schemeClr val="accent1"/>
              </a:solidFill>
            </a:endParaRPr>
          </a:p>
        </p:txBody>
      </p:sp>
      <p:sp>
        <p:nvSpPr>
          <p:cNvPr id="7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39132"/>
            <a:ext cx="5220000" cy="1041911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2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85452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,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7848000" cy="866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48000" y="4382991"/>
            <a:ext cx="2133600" cy="273844"/>
          </a:xfrm>
          <a:prstGeom prst="rect">
            <a:avLst/>
          </a:prstGeom>
        </p:spPr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 hasCustomPrompt="1"/>
          </p:nvPr>
        </p:nvSpPr>
        <p:spPr>
          <a:xfrm>
            <a:off x="648000" y="1352480"/>
            <a:ext cx="4572000" cy="286329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 dirty="0" smtClean="0"/>
              <a:t>Изображение</a:t>
            </a:r>
            <a:endParaRPr lang="ru-RU" dirty="0"/>
          </a:p>
        </p:txBody>
      </p:sp>
      <p:sp>
        <p:nvSpPr>
          <p:cNvPr id="10" name="Содержимое 2"/>
          <p:cNvSpPr>
            <a:spLocks noGrp="1"/>
          </p:cNvSpPr>
          <p:nvPr>
            <p:ph idx="16"/>
          </p:nvPr>
        </p:nvSpPr>
        <p:spPr>
          <a:xfrm>
            <a:off x="5868000" y="1689553"/>
            <a:ext cx="2628000" cy="2526218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5868000" y="1352481"/>
            <a:ext cx="2628000" cy="337073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316510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, графика, малые пик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6552000" cy="97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48000" y="4382991"/>
            <a:ext cx="2133600" cy="273844"/>
          </a:xfrm>
          <a:prstGeom prst="rect">
            <a:avLst/>
          </a:prstGeom>
        </p:spPr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458001"/>
            <a:ext cx="6552000" cy="275777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6812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дзаголовок, текст, графика, малые пик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6552000" cy="866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48000" y="4382991"/>
            <a:ext cx="2133600" cy="273844"/>
          </a:xfrm>
          <a:prstGeom prst="rect">
            <a:avLst/>
          </a:prstGeom>
        </p:spPr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7" name="Содержимое 2"/>
          <p:cNvSpPr>
            <a:spLocks noGrp="1"/>
          </p:cNvSpPr>
          <p:nvPr>
            <p:ph idx="16"/>
          </p:nvPr>
        </p:nvSpPr>
        <p:spPr>
          <a:xfrm>
            <a:off x="648000" y="1689553"/>
            <a:ext cx="6552000" cy="2526218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648000" y="1352481"/>
            <a:ext cx="6552000" cy="337073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794097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Титульный, 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 smtClean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9549192" y="3999550"/>
            <a:ext cx="914400" cy="6858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/>
          <a:p>
            <a:endParaRPr lang="ru-RU" sz="1400" b="1" i="0" cap="all" dirty="0" smtClean="0">
              <a:solidFill>
                <a:schemeClr val="accent1"/>
              </a:solidFill>
            </a:endParaRPr>
          </a:p>
        </p:txBody>
      </p:sp>
      <p:sp>
        <p:nvSpPr>
          <p:cNvPr id="7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39132"/>
            <a:ext cx="5220000" cy="1041911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2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8545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Титульный, 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7" name="Название 1"/>
          <p:cNvSpPr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 smtClean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39132"/>
            <a:ext cx="5220000" cy="1041911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418057" y="3153398"/>
            <a:ext cx="914400" cy="6858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/>
          <a:p>
            <a:endParaRPr lang="ru-RU" sz="1400" b="1" i="0" cap="all" dirty="0" smtClean="0">
              <a:solidFill>
                <a:schemeClr val="accent1"/>
              </a:solidFill>
            </a:endParaRPr>
          </a:p>
        </p:txBody>
      </p:sp>
      <p:sp>
        <p:nvSpPr>
          <p:cNvPr id="11" name="Дата 3"/>
          <p:cNvSpPr>
            <a:spLocks noGrp="1"/>
          </p:cNvSpPr>
          <p:nvPr>
            <p:ph type="dt" sz="half" idx="2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4403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25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5" Type="http://schemas.openxmlformats.org/officeDocument/2006/relationships/slideLayout" Target="../slideLayouts/slideLayout34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5" Type="http://schemas.openxmlformats.org/officeDocument/2006/relationships/slideLayout" Target="../slideLayouts/slideLayout43.xml"/><Relationship Id="rId4" Type="http://schemas.openxmlformats.org/officeDocument/2006/relationships/slideLayout" Target="../slideLayouts/slideLayout42.xml"/><Relationship Id="rId9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7848000" cy="972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8000" y="1458001"/>
            <a:ext cx="7848000" cy="2713499"/>
          </a:xfrm>
          <a:prstGeom prst="rect">
            <a:avLst/>
          </a:prstGeom>
        </p:spPr>
        <p:txBody>
          <a:bodyPr vert="horz" lIns="0" tIns="93600" rIns="0" bIns="0" rtlCol="0">
            <a:normAutofit/>
          </a:bodyPr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1662864" y="242078"/>
            <a:ext cx="914400" cy="6858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/>
          <a:p>
            <a:endParaRPr lang="ru-RU" sz="1400" b="1" i="0" cap="all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125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821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3000" b="1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400" b="1" i="0" kern="1200" cap="all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000" b="1" i="0" kern="1200" cap="all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8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7848000" cy="972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8000" y="1458001"/>
            <a:ext cx="7848000" cy="2713499"/>
          </a:xfrm>
          <a:prstGeom prst="rect">
            <a:avLst/>
          </a:prstGeom>
        </p:spPr>
        <p:txBody>
          <a:bodyPr vert="horz" lIns="0" tIns="93600" rIns="0" bIns="0" rtlCol="0">
            <a:normAutofit/>
          </a:bodyPr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 b="0" i="1">
                <a:solidFill>
                  <a:schemeClr val="accent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8000" y="4382991"/>
            <a:ext cx="2383044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0" i="0" cap="none">
                <a:solidFill>
                  <a:srgbClr val="000000"/>
                </a:solidFill>
              </a:defRPr>
            </a:lvl1pPr>
          </a:lstStyle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964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793" r:id="rId12"/>
    <p:sldLayoutId id="2147483794" r:id="rId13"/>
    <p:sldLayoutId id="2147483795" r:id="rId14"/>
    <p:sldLayoutId id="2147483796" r:id="rId15"/>
    <p:sldLayoutId id="2147483797" r:id="rId1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3000" b="1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400" b="1" i="0" kern="1200" cap="all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000" b="1" i="0" kern="1200" cap="all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8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7848000" cy="972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8000" y="1458001"/>
            <a:ext cx="7848000" cy="2713499"/>
          </a:xfrm>
          <a:prstGeom prst="rect">
            <a:avLst/>
          </a:prstGeom>
        </p:spPr>
        <p:txBody>
          <a:bodyPr vert="horz" lIns="0" tIns="93600" rIns="0" bIns="0" rtlCol="0">
            <a:normAutofit/>
          </a:bodyPr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 b="0" i="1">
                <a:solidFill>
                  <a:schemeClr val="accent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8000" y="4382991"/>
            <a:ext cx="6480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0" i="0" cap="none">
                <a:solidFill>
                  <a:srgbClr val="000000"/>
                </a:solidFill>
              </a:defRPr>
            </a:lvl1pPr>
          </a:lstStyle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7557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3000" b="1" i="0" kern="1200" cap="all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400" b="1" i="0" kern="1200" cap="all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000" b="1" i="0" kern="1200" cap="all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8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7848000" cy="972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8000" y="1458001"/>
            <a:ext cx="7848000" cy="2713499"/>
          </a:xfrm>
          <a:prstGeom prst="rect">
            <a:avLst/>
          </a:prstGeom>
        </p:spPr>
        <p:txBody>
          <a:bodyPr vert="horz" lIns="0" tIns="93600" rIns="0" bIns="0" rtlCol="0">
            <a:normAutofit/>
          </a:bodyPr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 b="0" i="1">
                <a:solidFill>
                  <a:schemeClr val="accent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8000" y="4382991"/>
            <a:ext cx="6480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0" i="0" cap="none">
                <a:solidFill>
                  <a:srgbClr val="000000"/>
                </a:solidFill>
              </a:defRPr>
            </a:lvl1pPr>
          </a:lstStyle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8552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22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3000" b="1" i="0" kern="1200" cap="all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400" b="1" i="0" kern="1200" cap="all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000" b="1" i="0" kern="1200" cap="all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8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7848000" cy="972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8000" y="1458001"/>
            <a:ext cx="7848000" cy="2713499"/>
          </a:xfrm>
          <a:prstGeom prst="rect">
            <a:avLst/>
          </a:prstGeom>
        </p:spPr>
        <p:txBody>
          <a:bodyPr vert="horz" lIns="0" tIns="93600" rIns="0" bIns="0" rtlCol="0">
            <a:normAutofit/>
          </a:bodyPr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255919" y="4583695"/>
            <a:ext cx="914400" cy="6858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/>
          <a:p>
            <a:endParaRPr lang="ru-RU" sz="1400" b="1" i="0" cap="all" dirty="0" smtClean="0">
              <a:solidFill>
                <a:schemeClr val="accent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4940" y="4573169"/>
            <a:ext cx="914400" cy="6858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/>
          <a:p>
            <a:endParaRPr lang="ru-RU" sz="1400" b="1" i="0" cap="all" dirty="0" smtClean="0">
              <a:solidFill>
                <a:schemeClr val="accent1"/>
              </a:solidFill>
            </a:endParaRPr>
          </a:p>
        </p:txBody>
      </p:sp>
      <p:sp>
        <p:nvSpPr>
          <p:cNvPr id="11" name="Дата 3"/>
          <p:cNvSpPr>
            <a:spLocks noGrp="1"/>
          </p:cNvSpPr>
          <p:nvPr>
            <p:ph type="dt" sz="half" idx="2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 b="0" i="1">
                <a:solidFill>
                  <a:schemeClr val="accent1"/>
                </a:solidFill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3157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3000" b="1" i="0" kern="1200" cap="all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400" b="1" i="0" kern="1200" cap="all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000" b="1" i="0" kern="1200" cap="all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8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.png"/><Relationship Id="rId7" Type="http://schemas.openxmlformats.org/officeDocument/2006/relationships/image" Target="../media/image5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4.jpg"/><Relationship Id="rId7" Type="http://schemas.openxmlformats.org/officeDocument/2006/relationships/image" Target="../media/image6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66.jpg"/><Relationship Id="rId4" Type="http://schemas.openxmlformats.org/officeDocument/2006/relationships/image" Target="../media/image65.jpeg"/><Relationship Id="rId9" Type="http://schemas.openxmlformats.org/officeDocument/2006/relationships/image" Target="../media/image69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70.png"/><Relationship Id="rId7" Type="http://schemas.openxmlformats.org/officeDocument/2006/relationships/image" Target="../media/image73.png"/><Relationship Id="rId12" Type="http://schemas.openxmlformats.org/officeDocument/2006/relationships/image" Target="../media/image78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77.png"/><Relationship Id="rId5" Type="http://schemas.openxmlformats.org/officeDocument/2006/relationships/image" Target="../media/image72.png"/><Relationship Id="rId10" Type="http://schemas.openxmlformats.org/officeDocument/2006/relationships/image" Target="../media/image76.png"/><Relationship Id="rId4" Type="http://schemas.openxmlformats.org/officeDocument/2006/relationships/image" Target="../media/image71.png"/><Relationship Id="rId9" Type="http://schemas.openxmlformats.org/officeDocument/2006/relationships/image" Target="../media/image7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44.png"/><Relationship Id="rId7" Type="http://schemas.openxmlformats.org/officeDocument/2006/relationships/image" Target="../media/image87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Relationship Id="rId9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9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5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5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5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5.png"/><Relationship Id="rId7" Type="http://schemas.openxmlformats.org/officeDocument/2006/relationships/image" Target="../media/image38.png"/><Relationship Id="rId12" Type="http://schemas.openxmlformats.org/officeDocument/2006/relationships/image" Target="../media/image4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5.png"/><Relationship Id="rId9" Type="http://schemas.openxmlformats.org/officeDocument/2006/relationships/image" Target="../media/image4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7235921" cy="482394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3507854"/>
            <a:ext cx="9144000" cy="1635646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2682"/>
          <a:stretch/>
        </p:blipFill>
        <p:spPr>
          <a:xfrm>
            <a:off x="1931650" y="195486"/>
            <a:ext cx="4026338" cy="4948014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5580112" y="735911"/>
            <a:ext cx="3126280" cy="2533747"/>
            <a:chOff x="5580112" y="735911"/>
            <a:chExt cx="3126280" cy="2533747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5580112" y="735911"/>
              <a:ext cx="3126280" cy="1938992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r"/>
              <a:r>
                <a:rPr lang="ru-RU" sz="4000" b="1" dirty="0" smtClean="0">
                  <a:solidFill>
                    <a:schemeClr val="accent1"/>
                  </a:solidFill>
                </a:rPr>
                <a:t>ЦЕНТРЫ ГОСУСЛУГ</a:t>
              </a:r>
              <a:br>
                <a:rPr lang="ru-RU" sz="4000" b="1" dirty="0" smtClean="0">
                  <a:solidFill>
                    <a:schemeClr val="accent1"/>
                  </a:solidFill>
                </a:rPr>
              </a:br>
              <a:r>
                <a:rPr lang="ru-RU" sz="4000" b="1" dirty="0" smtClean="0">
                  <a:solidFill>
                    <a:schemeClr val="accent1"/>
                  </a:solidFill>
                </a:rPr>
                <a:t>МОСКВЫ</a:t>
              </a:r>
              <a:endParaRPr lang="ru-RU" sz="4000" b="1" dirty="0">
                <a:solidFill>
                  <a:schemeClr val="accent1"/>
                </a:solidFill>
              </a:endParaRPr>
            </a:p>
          </p:txBody>
        </p:sp>
        <p:sp>
          <p:nvSpPr>
            <p:cNvPr id="13" name="Заголовок 1"/>
            <p:cNvSpPr txBox="1">
              <a:spLocks/>
            </p:cNvSpPr>
            <p:nvPr/>
          </p:nvSpPr>
          <p:spPr>
            <a:xfrm>
              <a:off x="7888015" y="2669493"/>
              <a:ext cx="792088" cy="600165"/>
            </a:xfrm>
            <a:prstGeom prst="rect">
              <a:avLst/>
            </a:prstGeom>
          </p:spPr>
          <p:txBody>
            <a:bodyPr vert="horz" lIns="0" tIns="0" rIns="0" bIns="0" rtlCol="0" anchor="ctr" anchorCtr="0">
              <a:noAutofit/>
            </a:bodyPr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3000" b="1" i="0" kern="1200" cap="all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2400" b="0" dirty="0" smtClean="0">
                  <a:solidFill>
                    <a:schemeClr val="accent2"/>
                  </a:solidFill>
                </a:rPr>
                <a:t>2019</a:t>
              </a:r>
              <a:endParaRPr lang="ru-RU" sz="2400" b="0" dirty="0">
                <a:solidFill>
                  <a:schemeClr val="accent2"/>
                </a:solidFill>
              </a:endParaRPr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8999" y="3764496"/>
            <a:ext cx="1224314" cy="105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900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рямоугольник 30"/>
          <p:cNvSpPr/>
          <p:nvPr/>
        </p:nvSpPr>
        <p:spPr>
          <a:xfrm>
            <a:off x="5412831" y="738130"/>
            <a:ext cx="3536608" cy="3419513"/>
          </a:xfrm>
          <a:prstGeom prst="rect">
            <a:avLst/>
          </a:prstGeom>
          <a:solidFill>
            <a:srgbClr val="E748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Заголовок 1"/>
          <p:cNvSpPr txBox="1">
            <a:spLocks/>
          </p:cNvSpPr>
          <p:nvPr/>
        </p:nvSpPr>
        <p:spPr>
          <a:xfrm>
            <a:off x="467544" y="250456"/>
            <a:ext cx="4832380" cy="46476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040"/>
              </a:lnSpc>
            </a:pPr>
            <a:r>
              <a:rPr lang="ru-RU" sz="2000" b="0" dirty="0" smtClean="0">
                <a:solidFill>
                  <a:srgbClr val="E74825"/>
                </a:solidFill>
              </a:rPr>
              <a:t>Флагманские офисы </a:t>
            </a:r>
            <a:r>
              <a:rPr lang="ru-RU" sz="2000" dirty="0" smtClean="0">
                <a:solidFill>
                  <a:srgbClr val="E74825"/>
                </a:solidFill>
              </a:rPr>
              <a:t>«Мои Документы»</a:t>
            </a:r>
            <a:endParaRPr lang="ru-RU" sz="2000" dirty="0">
              <a:solidFill>
                <a:srgbClr val="E74825"/>
              </a:solidFill>
            </a:endParaRP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0203" y="4587974"/>
            <a:ext cx="979236" cy="416520"/>
          </a:xfrm>
          <a:prstGeom prst="rect">
            <a:avLst/>
          </a:prstGeom>
        </p:spPr>
      </p:pic>
      <p:sp>
        <p:nvSpPr>
          <p:cNvPr id="34" name="Прямоугольник 33"/>
          <p:cNvSpPr/>
          <p:nvPr/>
        </p:nvSpPr>
        <p:spPr>
          <a:xfrm>
            <a:off x="5412831" y="219257"/>
            <a:ext cx="3536608" cy="5222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бъект 6"/>
          <p:cNvSpPr txBox="1">
            <a:spLocks/>
          </p:cNvSpPr>
          <p:nvPr/>
        </p:nvSpPr>
        <p:spPr>
          <a:xfrm>
            <a:off x="5578202" y="298458"/>
            <a:ext cx="3242270" cy="34801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0" cap="none" dirty="0" smtClean="0">
                <a:solidFill>
                  <a:schemeClr val="tx1"/>
                </a:solidFill>
              </a:rPr>
              <a:t>Дополнительные сервисы</a:t>
            </a:r>
            <a:endParaRPr lang="ru-RU" b="0" cap="none" dirty="0">
              <a:solidFill>
                <a:schemeClr val="tx1"/>
              </a:solidFill>
            </a:endParaRPr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>
          <a:xfrm>
            <a:off x="467543" y="737085"/>
            <a:ext cx="2448273" cy="1690649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90036" y="734666"/>
            <a:ext cx="2422795" cy="1676590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7543" y="2499742"/>
            <a:ext cx="2448273" cy="1654524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90036" y="2499741"/>
            <a:ext cx="2422795" cy="1654235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5412831" y="1645735"/>
            <a:ext cx="335438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100" dirty="0">
                <a:solidFill>
                  <a:schemeClr val="bg2"/>
                </a:solidFill>
              </a:rPr>
              <a:t>Главная </a:t>
            </a:r>
            <a:r>
              <a:rPr lang="ru-RU" sz="2100" dirty="0" smtClean="0">
                <a:solidFill>
                  <a:schemeClr val="bg2"/>
                </a:solidFill>
              </a:rPr>
              <a:t>особенность – расширенный перечень </a:t>
            </a:r>
            <a:r>
              <a:rPr lang="ru-RU" sz="2100" dirty="0">
                <a:solidFill>
                  <a:schemeClr val="bg2"/>
                </a:solidFill>
              </a:rPr>
              <a:t>услуг </a:t>
            </a:r>
            <a:r>
              <a:rPr lang="ru-RU" sz="2100" dirty="0" smtClean="0">
                <a:solidFill>
                  <a:schemeClr val="bg2"/>
                </a:solidFill>
              </a:rPr>
              <a:t>и дополнительных </a:t>
            </a:r>
            <a:r>
              <a:rPr lang="ru-RU" sz="2100" dirty="0">
                <a:solidFill>
                  <a:schemeClr val="bg2"/>
                </a:solidFill>
              </a:rPr>
              <a:t>сервисов. </a:t>
            </a:r>
            <a:endParaRPr lang="en-US" sz="2100" dirty="0">
              <a:solidFill>
                <a:schemeClr val="bg2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4142697"/>
            <a:ext cx="7539400" cy="919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59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Прямоугольник 41"/>
          <p:cNvSpPr/>
          <p:nvPr/>
        </p:nvSpPr>
        <p:spPr>
          <a:xfrm>
            <a:off x="5412829" y="738130"/>
            <a:ext cx="3536609" cy="3716559"/>
          </a:xfrm>
          <a:prstGeom prst="rect">
            <a:avLst/>
          </a:prstGeom>
          <a:solidFill>
            <a:srgbClr val="E748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467544" y="250456"/>
            <a:ext cx="4832380" cy="464761"/>
          </a:xfrm>
        </p:spPr>
        <p:txBody>
          <a:bodyPr>
            <a:normAutofit/>
          </a:bodyPr>
          <a:lstStyle/>
          <a:p>
            <a:pPr>
              <a:lnSpc>
                <a:spcPts val="3040"/>
              </a:lnSpc>
            </a:pPr>
            <a:r>
              <a:rPr lang="ru-RU" sz="1600" dirty="0" smtClean="0">
                <a:solidFill>
                  <a:srgbClr val="E74825"/>
                </a:solidFill>
              </a:rPr>
              <a:t>Дворец госуслуг на ВДНХ</a:t>
            </a:r>
            <a:endParaRPr lang="ru-RU" sz="1600" dirty="0">
              <a:solidFill>
                <a:srgbClr val="E74825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599594" y="1325528"/>
            <a:ext cx="322087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>
                <a:solidFill>
                  <a:schemeClr val="bg1"/>
                </a:solidFill>
              </a:rPr>
              <a:t> Дворец госуслуг появился в одном из самых любимых мест горожан – на ВДНХ: </a:t>
            </a:r>
            <a:r>
              <a:rPr lang="ru-RU" dirty="0" smtClean="0">
                <a:solidFill>
                  <a:schemeClr val="bg1"/>
                </a:solidFill>
              </a:rPr>
              <a:t>теперь </a:t>
            </a:r>
            <a:r>
              <a:rPr lang="ru-RU" dirty="0">
                <a:solidFill>
                  <a:schemeClr val="bg1"/>
                </a:solidFill>
              </a:rPr>
              <a:t>москвичи могут не только отдохнуть и провести время с </a:t>
            </a:r>
            <a:r>
              <a:rPr lang="ru-RU" dirty="0" smtClean="0">
                <a:solidFill>
                  <a:schemeClr val="bg1"/>
                </a:solidFill>
              </a:rPr>
              <a:t>семьей, но </a:t>
            </a:r>
            <a:r>
              <a:rPr lang="ru-RU" dirty="0">
                <a:solidFill>
                  <a:schemeClr val="bg1"/>
                </a:solidFill>
              </a:rPr>
              <a:t>и </a:t>
            </a:r>
            <a:r>
              <a:rPr lang="ru-RU" dirty="0" smtClean="0">
                <a:solidFill>
                  <a:schemeClr val="bg1"/>
                </a:solidFill>
              </a:rPr>
              <a:t>получить </a:t>
            </a:r>
            <a:r>
              <a:rPr lang="ru-RU" dirty="0">
                <a:solidFill>
                  <a:schemeClr val="bg1"/>
                </a:solidFill>
              </a:rPr>
              <a:t>государственные услуги</a:t>
            </a: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7544" y="738250"/>
            <a:ext cx="2376264" cy="1689484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0203" y="4587974"/>
            <a:ext cx="979236" cy="416520"/>
          </a:xfrm>
          <a:prstGeom prst="rect">
            <a:avLst/>
          </a:prstGeom>
        </p:spPr>
      </p:pic>
      <p:sp>
        <p:nvSpPr>
          <p:cNvPr id="46" name="Прямоугольник 45"/>
          <p:cNvSpPr/>
          <p:nvPr/>
        </p:nvSpPr>
        <p:spPr>
          <a:xfrm>
            <a:off x="5412831" y="219257"/>
            <a:ext cx="3536608" cy="5222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Объект 6"/>
          <p:cNvSpPr txBox="1">
            <a:spLocks/>
          </p:cNvSpPr>
          <p:nvPr/>
        </p:nvSpPr>
        <p:spPr>
          <a:xfrm>
            <a:off x="5578202" y="298458"/>
            <a:ext cx="3242270" cy="34801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0" cap="none" dirty="0">
                <a:solidFill>
                  <a:schemeClr val="tx1"/>
                </a:solidFill>
              </a:rPr>
              <a:t>Общая информация</a:t>
            </a: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5424"/>
          <a:stretch/>
        </p:blipFill>
        <p:spPr>
          <a:xfrm>
            <a:off x="467543" y="2595308"/>
            <a:ext cx="2376265" cy="1857536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5666"/>
          <a:stretch/>
        </p:blipFill>
        <p:spPr>
          <a:xfrm>
            <a:off x="2970028" y="2598417"/>
            <a:ext cx="2452894" cy="1840374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6177"/>
          <a:stretch/>
        </p:blipFill>
        <p:spPr>
          <a:xfrm>
            <a:off x="2970028" y="734437"/>
            <a:ext cx="2452894" cy="1837313"/>
          </a:xfrm>
          <a:prstGeom prst="rect">
            <a:avLst/>
          </a:prstGeom>
        </p:spPr>
      </p:pic>
      <p:sp>
        <p:nvSpPr>
          <p:cNvPr id="49" name="Прямоугольник 48"/>
          <p:cNvSpPr/>
          <p:nvPr/>
        </p:nvSpPr>
        <p:spPr>
          <a:xfrm>
            <a:off x="467542" y="2204897"/>
            <a:ext cx="2376266" cy="4085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459006" y="2227295"/>
            <a:ext cx="2213562" cy="315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100" dirty="0">
                <a:solidFill>
                  <a:schemeClr val="bg2"/>
                </a:solidFill>
              </a:rPr>
              <a:t>р</a:t>
            </a:r>
            <a:r>
              <a:rPr lang="ru-RU" sz="1100" dirty="0" smtClean="0">
                <a:solidFill>
                  <a:schemeClr val="bg2"/>
                </a:solidFill>
              </a:rPr>
              <a:t>асположение в историческом павильоне № 71 на ВДНХ</a:t>
            </a:r>
            <a:endParaRPr lang="ru-RU" sz="1100" dirty="0">
              <a:solidFill>
                <a:schemeClr val="bg2"/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2970028" y="2203980"/>
            <a:ext cx="2452894" cy="40941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100" dirty="0" smtClean="0">
                <a:solidFill>
                  <a:srgbClr val="FFFFFF"/>
                </a:solidFill>
              </a:rPr>
              <a:t>здание павильона</a:t>
            </a:r>
          </a:p>
          <a:p>
            <a:pPr lvl="0">
              <a:lnSpc>
                <a:spcPct val="80000"/>
              </a:lnSpc>
            </a:pPr>
            <a:r>
              <a:rPr lang="ru-RU" sz="1100" dirty="0" smtClean="0">
                <a:solidFill>
                  <a:srgbClr val="FFFFFF"/>
                </a:solidFill>
              </a:rPr>
              <a:t>отреставрировано </a:t>
            </a:r>
            <a:r>
              <a:rPr lang="ru-RU" sz="1100" dirty="0">
                <a:solidFill>
                  <a:srgbClr val="FFFFFF"/>
                </a:solidFill>
              </a:rPr>
              <a:t>и обновлено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3151322" y="2290500"/>
            <a:ext cx="2333843" cy="1891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endParaRPr lang="ru-RU" sz="1100" dirty="0">
              <a:solidFill>
                <a:schemeClr val="bg2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970028" y="4048955"/>
            <a:ext cx="2452894" cy="40941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100" dirty="0">
                <a:solidFill>
                  <a:srgbClr val="FFFFFF"/>
                </a:solidFill>
              </a:rPr>
              <a:t>зона отдыха и детский уголок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467542" y="4047765"/>
            <a:ext cx="2376266" cy="405079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459006" y="4136426"/>
            <a:ext cx="2213562" cy="22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100" dirty="0">
                <a:solidFill>
                  <a:schemeClr val="bg2"/>
                </a:solidFill>
              </a:rPr>
              <a:t>просторный конференц-зал</a:t>
            </a:r>
          </a:p>
        </p:txBody>
      </p:sp>
    </p:spTree>
    <p:extLst>
      <p:ext uri="{BB962C8B-B14F-4D97-AF65-F5344CB8AC3E}">
        <p14:creationId xmlns:p14="http://schemas.microsoft.com/office/powerpoint/2010/main" val="3616928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7544" y="2599405"/>
            <a:ext cx="2376264" cy="1556521"/>
          </a:xfrm>
          <a:prstGeom prst="rect">
            <a:avLst/>
          </a:prstGeom>
        </p:spPr>
      </p:pic>
      <p:sp>
        <p:nvSpPr>
          <p:cNvPr id="29" name="Прямоугольник 28"/>
          <p:cNvSpPr/>
          <p:nvPr/>
        </p:nvSpPr>
        <p:spPr>
          <a:xfrm>
            <a:off x="467542" y="4048586"/>
            <a:ext cx="2376266" cy="4085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1" y="738784"/>
            <a:ext cx="2376268" cy="1584178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467542" y="2204897"/>
            <a:ext cx="2376266" cy="4085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5412831" y="738130"/>
            <a:ext cx="3536608" cy="3716559"/>
          </a:xfrm>
          <a:prstGeom prst="rect">
            <a:avLst/>
          </a:prstGeom>
          <a:solidFill>
            <a:srgbClr val="E748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467544" y="250456"/>
            <a:ext cx="4832380" cy="464761"/>
          </a:xfrm>
        </p:spPr>
        <p:txBody>
          <a:bodyPr>
            <a:normAutofit/>
          </a:bodyPr>
          <a:lstStyle/>
          <a:p>
            <a:pPr>
              <a:lnSpc>
                <a:spcPts val="3040"/>
              </a:lnSpc>
            </a:pPr>
            <a:r>
              <a:rPr lang="ru-RU" sz="1600" dirty="0" smtClean="0">
                <a:solidFill>
                  <a:srgbClr val="E74825"/>
                </a:solidFill>
              </a:rPr>
              <a:t>Дворец госуслуг на ВДНХ</a:t>
            </a:r>
            <a:endParaRPr lang="ru-RU" sz="1600" dirty="0">
              <a:solidFill>
                <a:srgbClr val="E74825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508104" y="1454061"/>
            <a:ext cx="3312368" cy="1923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700" dirty="0">
                <a:solidFill>
                  <a:schemeClr val="bg1"/>
                </a:solidFill>
              </a:rPr>
              <a:t> </a:t>
            </a:r>
            <a:r>
              <a:rPr lang="ru-RU" sz="1700" dirty="0" smtClean="0">
                <a:solidFill>
                  <a:schemeClr val="bg1"/>
                </a:solidFill>
              </a:rPr>
              <a:t>Во Дворце госуслуг жители могут получить более 180 государственных услуг,</a:t>
            </a:r>
          </a:p>
          <a:p>
            <a:pPr algn="r"/>
            <a:r>
              <a:rPr lang="ru-RU" sz="1700" dirty="0" smtClean="0">
                <a:solidFill>
                  <a:schemeClr val="bg1"/>
                </a:solidFill>
              </a:rPr>
              <a:t>а также уникальную услугу Росреестра и воспользоваться дополнительными сервисами в новом формате </a:t>
            </a:r>
            <a:endParaRPr lang="ru-RU" sz="1700" dirty="0">
              <a:solidFill>
                <a:schemeClr val="bg1"/>
              </a:solidFill>
            </a:endParaRPr>
          </a:p>
        </p:txBody>
      </p:sp>
      <p:pic>
        <p:nvPicPr>
          <p:cNvPr id="43" name="Рисунок 4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0203" y="4587974"/>
            <a:ext cx="979236" cy="416520"/>
          </a:xfrm>
          <a:prstGeom prst="rect">
            <a:avLst/>
          </a:prstGeom>
        </p:spPr>
      </p:pic>
      <p:sp>
        <p:nvSpPr>
          <p:cNvPr id="46" name="Прямоугольник 45"/>
          <p:cNvSpPr/>
          <p:nvPr/>
        </p:nvSpPr>
        <p:spPr>
          <a:xfrm>
            <a:off x="5412831" y="219257"/>
            <a:ext cx="3536608" cy="5222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Объект 6"/>
          <p:cNvSpPr txBox="1">
            <a:spLocks/>
          </p:cNvSpPr>
          <p:nvPr/>
        </p:nvSpPr>
        <p:spPr>
          <a:xfrm>
            <a:off x="5578202" y="298458"/>
            <a:ext cx="3242270" cy="34801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0" cap="none" dirty="0" smtClean="0">
                <a:solidFill>
                  <a:schemeClr val="tx1"/>
                </a:solidFill>
              </a:rPr>
              <a:t>Услуги и сервисы</a:t>
            </a:r>
            <a:endParaRPr lang="ru-RU" b="0" cap="none" dirty="0">
              <a:solidFill>
                <a:schemeClr val="tx1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462271" y="2233714"/>
            <a:ext cx="2520283" cy="35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000" dirty="0" smtClean="0">
                <a:solidFill>
                  <a:schemeClr val="bg2"/>
                </a:solidFill>
              </a:rPr>
              <a:t>регистрация </a:t>
            </a:r>
            <a:r>
              <a:rPr lang="ru-RU" sz="1000" dirty="0">
                <a:solidFill>
                  <a:schemeClr val="bg2"/>
                </a:solidFill>
              </a:rPr>
              <a:t>права </a:t>
            </a:r>
            <a:r>
              <a:rPr lang="ru-RU" sz="1000" dirty="0" smtClean="0">
                <a:solidFill>
                  <a:schemeClr val="bg2"/>
                </a:solidFill>
              </a:rPr>
              <a:t>собственности</a:t>
            </a:r>
          </a:p>
          <a:p>
            <a:pPr>
              <a:lnSpc>
                <a:spcPct val="80000"/>
              </a:lnSpc>
            </a:pPr>
            <a:r>
              <a:rPr lang="ru-RU" sz="1000" dirty="0" smtClean="0">
                <a:solidFill>
                  <a:schemeClr val="bg2"/>
                </a:solidFill>
              </a:rPr>
              <a:t>на </a:t>
            </a:r>
            <a:r>
              <a:rPr lang="ru-RU" sz="1000" dirty="0">
                <a:solidFill>
                  <a:schemeClr val="bg2"/>
                </a:solidFill>
              </a:rPr>
              <a:t>объекты недвижимости по России 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462271" y="4124707"/>
            <a:ext cx="2213563" cy="22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100" dirty="0" smtClean="0">
                <a:solidFill>
                  <a:schemeClr val="bg2"/>
                </a:solidFill>
              </a:rPr>
              <a:t>кафе</a:t>
            </a:r>
            <a:endParaRPr lang="ru-RU" sz="1100" dirty="0">
              <a:solidFill>
                <a:schemeClr val="bg2"/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3345338" y="2290500"/>
            <a:ext cx="2333843" cy="1891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endParaRPr lang="ru-RU" sz="1100" dirty="0">
              <a:solidFill>
                <a:schemeClr val="bg2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63640" y="2562534"/>
            <a:ext cx="2448272" cy="15664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64558" y="738130"/>
            <a:ext cx="2448272" cy="1507429"/>
          </a:xfrm>
          <a:prstGeom prst="rect">
            <a:avLst/>
          </a:prstGeom>
        </p:spPr>
      </p:pic>
      <p:sp>
        <p:nvSpPr>
          <p:cNvPr id="28" name="Прямоугольник 27"/>
          <p:cNvSpPr/>
          <p:nvPr/>
        </p:nvSpPr>
        <p:spPr>
          <a:xfrm>
            <a:off x="2962722" y="2204898"/>
            <a:ext cx="2450108" cy="402494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100" dirty="0">
                <a:solidFill>
                  <a:srgbClr val="FFFFFF"/>
                </a:solidFill>
              </a:rPr>
              <a:t>в</a:t>
            </a:r>
            <a:r>
              <a:rPr lang="ru-RU" sz="1100" dirty="0" smtClean="0">
                <a:solidFill>
                  <a:srgbClr val="FFFFFF"/>
                </a:solidFill>
              </a:rPr>
              <a:t>озможность безналичной оплаты госпошлин в окнах приема</a:t>
            </a:r>
            <a:endParaRPr lang="ru-RU" sz="1100" dirty="0">
              <a:solidFill>
                <a:srgbClr val="FFFFFF"/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2962722" y="4045714"/>
            <a:ext cx="2449190" cy="41137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100" dirty="0" smtClean="0">
                <a:solidFill>
                  <a:srgbClr val="FFFFFF"/>
                </a:solidFill>
              </a:rPr>
              <a:t>Учебный центр для сотрудников</a:t>
            </a:r>
            <a:endParaRPr lang="ru-RU" sz="11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766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6012160" y="1058609"/>
            <a:ext cx="2863237" cy="345735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Заголовок 1"/>
          <p:cNvSpPr txBox="1">
            <a:spLocks/>
          </p:cNvSpPr>
          <p:nvPr/>
        </p:nvSpPr>
        <p:spPr>
          <a:xfrm>
            <a:off x="449474" y="123478"/>
            <a:ext cx="7794934" cy="93513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/>
              <a:t>Музейно-выставочный комплекс истории государственной </a:t>
            </a:r>
            <a:r>
              <a:rPr lang="ru-RU" sz="2000" dirty="0" smtClean="0"/>
              <a:t>службы во Дворце на ВДНХ </a:t>
            </a:r>
            <a:endParaRPr lang="ru-RU" sz="2000" dirty="0"/>
          </a:p>
        </p:txBody>
      </p:sp>
      <p:sp>
        <p:nvSpPr>
          <p:cNvPr id="40" name="Объект 6"/>
          <p:cNvSpPr txBox="1">
            <a:spLocks/>
          </p:cNvSpPr>
          <p:nvPr/>
        </p:nvSpPr>
        <p:spPr>
          <a:xfrm>
            <a:off x="6372199" y="298458"/>
            <a:ext cx="2448273" cy="34801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b="0" cap="none" dirty="0">
              <a:solidFill>
                <a:schemeClr val="tx2"/>
              </a:solidFill>
            </a:endParaRP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0203" y="4587974"/>
            <a:ext cx="979236" cy="416520"/>
          </a:xfrm>
          <a:prstGeom prst="rect">
            <a:avLst/>
          </a:prstGeom>
        </p:spPr>
      </p:pic>
      <p:sp>
        <p:nvSpPr>
          <p:cNvPr id="21" name="object 23"/>
          <p:cNvSpPr txBox="1"/>
          <p:nvPr/>
        </p:nvSpPr>
        <p:spPr>
          <a:xfrm>
            <a:off x="485478" y="996879"/>
            <a:ext cx="5382666" cy="3562979"/>
          </a:xfrm>
          <a:prstGeom prst="rect">
            <a:avLst/>
          </a:prstGeom>
        </p:spPr>
        <p:txBody>
          <a:bodyPr vert="horz" wrap="square" lIns="0" tIns="23321" rIns="0" bIns="0" rtlCol="0">
            <a:spAutoFit/>
          </a:bodyPr>
          <a:lstStyle/>
          <a:p>
            <a:pPr lvl="0" algn="just">
              <a:spcBef>
                <a:spcPts val="600"/>
              </a:spcBef>
            </a:pPr>
            <a:r>
              <a:rPr lang="ru-RU" sz="1000" dirty="0" smtClean="0"/>
              <a:t>• Музейно-выставочный </a:t>
            </a:r>
            <a:r>
              <a:rPr lang="ru-RU" sz="1000" dirty="0"/>
              <a:t>комплекс истории государственной службы </a:t>
            </a:r>
            <a:r>
              <a:rPr lang="ru-RU" sz="1000" dirty="0" smtClean="0"/>
              <a:t>посвящен </a:t>
            </a:r>
            <a:r>
              <a:rPr lang="ru-RU" sz="1000" dirty="0"/>
              <a:t>трем основным </a:t>
            </a:r>
            <a:r>
              <a:rPr lang="ru-RU" sz="1000" dirty="0" smtClean="0"/>
              <a:t>направлениям: истории </a:t>
            </a:r>
            <a:r>
              <a:rPr lang="ru-RU" sz="1000" dirty="0"/>
              <a:t>чиновничества в России, становлению и развитию письменности и письменных </a:t>
            </a:r>
            <a:r>
              <a:rPr lang="ru-RU" sz="1000" dirty="0" smtClean="0"/>
              <a:t>принадлежностей и эволюции </a:t>
            </a:r>
            <a:r>
              <a:rPr lang="ru-RU" sz="1000" dirty="0"/>
              <a:t>делопроизводства в нашей стране. </a:t>
            </a:r>
          </a:p>
          <a:p>
            <a:pPr lvl="0" algn="just">
              <a:spcBef>
                <a:spcPts val="600"/>
              </a:spcBef>
              <a:tabLst>
                <a:tab pos="176213" algn="l"/>
              </a:tabLst>
            </a:pPr>
            <a:r>
              <a:rPr lang="ru-RU" sz="1000" dirty="0"/>
              <a:t>•	Факты и события истории государственной службы описываются живым языком, понятным школьникам всех возрастов, а использование новейших технологий: интерактивных дисплеев, голографических вентиляторов, очков </a:t>
            </a:r>
            <a:r>
              <a:rPr lang="ru-RU" sz="1000" dirty="0" smtClean="0"/>
              <a:t>виртуальной реальности, </a:t>
            </a:r>
            <a:r>
              <a:rPr lang="ru-RU" sz="1000" dirty="0"/>
              <a:t>делает процесс обучения наглядным и интересным.</a:t>
            </a:r>
          </a:p>
          <a:p>
            <a:pPr lvl="0" algn="just">
              <a:spcBef>
                <a:spcPts val="600"/>
              </a:spcBef>
              <a:tabLst>
                <a:tab pos="176213" algn="l"/>
              </a:tabLst>
            </a:pPr>
            <a:r>
              <a:rPr lang="ru-RU" sz="1000" dirty="0"/>
              <a:t>•	Кроме теоретической информации в музейно-выставочном комплексе доступна экспозиция исторических артефактов, которые можно потрогать и попробовать </a:t>
            </a:r>
            <a:r>
              <a:rPr lang="ru-RU" sz="1000" dirty="0" smtClean="0"/>
              <a:t/>
            </a:r>
            <a:br>
              <a:rPr lang="ru-RU" sz="1000" dirty="0" smtClean="0"/>
            </a:br>
            <a:r>
              <a:rPr lang="ru-RU" sz="1000" dirty="0" smtClean="0"/>
              <a:t>в </a:t>
            </a:r>
            <a:r>
              <a:rPr lang="ru-RU" sz="1000" dirty="0"/>
              <a:t>действии. Некоторым предметам более ста лет, например, здесь можно увидеть одни из первых печатных машинок, арифмометры, счеты и настоящий телеграф</a:t>
            </a:r>
            <a:r>
              <a:rPr lang="ru-RU" sz="1000" dirty="0" smtClean="0"/>
              <a:t>.</a:t>
            </a:r>
            <a:endParaRPr lang="ru-RU" sz="1000" dirty="0"/>
          </a:p>
          <a:p>
            <a:pPr lvl="0" algn="just">
              <a:spcBef>
                <a:spcPts val="600"/>
              </a:spcBef>
              <a:tabLst>
                <a:tab pos="176213" algn="l"/>
              </a:tabLst>
            </a:pPr>
            <a:r>
              <a:rPr lang="ru-RU" sz="1000" dirty="0" smtClean="0"/>
              <a:t>•</a:t>
            </a:r>
            <a:r>
              <a:rPr lang="ru-RU" sz="1000" dirty="0"/>
              <a:t>	Для проекта «День в музее» совместно с московским методическим центром были разработаны уроки для 6, 8 и 9 </a:t>
            </a:r>
            <a:r>
              <a:rPr lang="ru-RU" sz="1000" dirty="0" smtClean="0"/>
              <a:t>классов. Среди </a:t>
            </a:r>
            <a:r>
              <a:rPr lang="ru-RU" sz="1000" dirty="0"/>
              <a:t>гуманитарных дисциплин: история, обществознание (интегрированный урок с литературой), иностранные языки (английский и китайский</a:t>
            </a:r>
            <a:r>
              <a:rPr lang="ru-RU" sz="1000" dirty="0" smtClean="0"/>
              <a:t>). Блок </a:t>
            </a:r>
            <a:r>
              <a:rPr lang="ru-RU" sz="1000" dirty="0"/>
              <a:t>точных наук представлен такими предметами, как информатика </a:t>
            </a:r>
            <a:r>
              <a:rPr lang="ru-RU" sz="1000" dirty="0" smtClean="0"/>
              <a:t/>
            </a:r>
            <a:br>
              <a:rPr lang="ru-RU" sz="1000" dirty="0" smtClean="0"/>
            </a:br>
            <a:r>
              <a:rPr lang="ru-RU" sz="1000" dirty="0" smtClean="0"/>
              <a:t>и </a:t>
            </a:r>
            <a:r>
              <a:rPr lang="ru-RU" sz="1000" dirty="0"/>
              <a:t>математика.</a:t>
            </a:r>
          </a:p>
          <a:p>
            <a:pPr lvl="0" algn="just">
              <a:spcBef>
                <a:spcPts val="600"/>
              </a:spcBef>
              <a:tabLst>
                <a:tab pos="176213" algn="l"/>
              </a:tabLst>
            </a:pPr>
            <a:r>
              <a:rPr lang="ru-RU" sz="1000" dirty="0"/>
              <a:t>•	Уроки знакомят школьников с главными документами граждан в России и их историей, основными этапами развития «государевой службы», реформами Петра I, функциями государства, различными способами </a:t>
            </a:r>
            <a:r>
              <a:rPr lang="ru-RU" sz="1000" dirty="0" smtClean="0"/>
              <a:t>шифрования, а </a:t>
            </a:r>
            <a:r>
              <a:rPr lang="ru-RU" sz="1000" dirty="0"/>
              <a:t>также передачей сообщений на расстояние с помощью Азбуки Морзе.</a:t>
            </a:r>
          </a:p>
        </p:txBody>
      </p:sp>
      <p:sp>
        <p:nvSpPr>
          <p:cNvPr id="17" name="object 23"/>
          <p:cNvSpPr txBox="1"/>
          <p:nvPr/>
        </p:nvSpPr>
        <p:spPr>
          <a:xfrm>
            <a:off x="6165162" y="1103966"/>
            <a:ext cx="2655310" cy="485214"/>
          </a:xfrm>
          <a:prstGeom prst="rect">
            <a:avLst/>
          </a:prstGeom>
        </p:spPr>
        <p:txBody>
          <a:bodyPr vert="horz" wrap="square" lIns="0" tIns="23321" rIns="0" bIns="0" rtlCol="0">
            <a:spAutoFit/>
          </a:bodyPr>
          <a:lstStyle/>
          <a:p>
            <a:pPr lvl="0"/>
            <a:r>
              <a:rPr lang="ru-RU" sz="1000" b="1" dirty="0"/>
              <a:t>Музейно-выставочный комплекс истории государственной службы открылся </a:t>
            </a:r>
            <a:r>
              <a:rPr lang="ru-RU" sz="1000" b="1" dirty="0" smtClean="0"/>
              <a:t/>
            </a:r>
            <a:br>
              <a:rPr lang="ru-RU" sz="1000" b="1" dirty="0" smtClean="0"/>
            </a:br>
            <a:r>
              <a:rPr lang="ru-RU" sz="1000" b="1" dirty="0" smtClean="0"/>
              <a:t>в июне 2019 года. </a:t>
            </a:r>
            <a:r>
              <a:rPr lang="ru-RU" sz="1000" b="1" dirty="0"/>
              <a:t>За </a:t>
            </a:r>
            <a:r>
              <a:rPr lang="ru-RU" sz="1000" b="1" dirty="0" smtClean="0"/>
              <a:t>это </a:t>
            </a:r>
            <a:r>
              <a:rPr lang="ru-RU" sz="1000" b="1" dirty="0"/>
              <a:t>время</a:t>
            </a:r>
            <a:r>
              <a:rPr lang="ru-RU" sz="1000" b="1" dirty="0" smtClean="0"/>
              <a:t>:</a:t>
            </a:r>
            <a:endParaRPr lang="ru-RU" sz="10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771550"/>
            <a:ext cx="8433152" cy="49901"/>
          </a:xfrm>
          <a:prstGeom prst="rect">
            <a:avLst/>
          </a:prstGeom>
          <a:solidFill>
            <a:srgbClr val="E748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088334" y="1674513"/>
            <a:ext cx="19442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E74825"/>
                </a:solidFill>
              </a:rPr>
              <a:t>30 000</a:t>
            </a:r>
            <a:endParaRPr lang="ru-RU" sz="2800" b="1" dirty="0">
              <a:solidFill>
                <a:srgbClr val="E74825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088334" y="2018180"/>
            <a:ext cx="216024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/>
              <a:t>посетителей </a:t>
            </a:r>
            <a:r>
              <a:rPr lang="ru-RU" sz="1000" dirty="0"/>
              <a:t>принял музей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088334" y="2259486"/>
            <a:ext cx="19442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E74825"/>
                </a:solidFill>
              </a:rPr>
              <a:t>25 000</a:t>
            </a:r>
            <a:endParaRPr lang="ru-RU" sz="2800" b="1" dirty="0">
              <a:solidFill>
                <a:srgbClr val="E74825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088334" y="2629423"/>
            <a:ext cx="25202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000" dirty="0"/>
              <a:t>памятных фотографий и </a:t>
            </a:r>
            <a:r>
              <a:rPr lang="ru-RU" sz="1000" dirty="0" smtClean="0"/>
              <a:t>документов получили </a:t>
            </a:r>
            <a:r>
              <a:rPr lang="ru-RU" sz="1000" dirty="0"/>
              <a:t>гости музея 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088334" y="3029098"/>
            <a:ext cx="19442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E74825"/>
                </a:solidFill>
              </a:rPr>
              <a:t>&gt;</a:t>
            </a:r>
            <a:r>
              <a:rPr lang="ru-RU" sz="2800" b="1" dirty="0" smtClean="0">
                <a:solidFill>
                  <a:srgbClr val="E74825"/>
                </a:solidFill>
              </a:rPr>
              <a:t>100</a:t>
            </a:r>
            <a:endParaRPr lang="ru-RU" sz="2800" b="1" dirty="0">
              <a:solidFill>
                <a:srgbClr val="E74825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088334" y="3398607"/>
            <a:ext cx="252028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000" dirty="0" smtClean="0"/>
              <a:t>экскурсий было </a:t>
            </a:r>
            <a:r>
              <a:rPr lang="ru-RU" sz="1000" dirty="0"/>
              <a:t>проведено</a:t>
            </a:r>
            <a:r>
              <a:rPr lang="en-US" sz="1000" dirty="0" smtClean="0"/>
              <a:t> </a:t>
            </a:r>
            <a:endParaRPr lang="ru-RU" sz="10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6088334" y="3631617"/>
            <a:ext cx="20553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E74825"/>
                </a:solidFill>
              </a:rPr>
              <a:t>12</a:t>
            </a:r>
            <a:endParaRPr lang="ru-RU" sz="2800" b="1" dirty="0">
              <a:solidFill>
                <a:srgbClr val="E74825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088334" y="3988697"/>
            <a:ext cx="26642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000" dirty="0"/>
              <a:t>учебных </a:t>
            </a:r>
            <a:r>
              <a:rPr lang="ru-RU" sz="1000" dirty="0" smtClean="0"/>
              <a:t>дней организовано </a:t>
            </a:r>
            <a:br>
              <a:rPr lang="ru-RU" sz="1000" dirty="0" smtClean="0"/>
            </a:br>
            <a:r>
              <a:rPr lang="ru-RU" sz="1000" dirty="0" smtClean="0"/>
              <a:t>за </a:t>
            </a:r>
            <a:r>
              <a:rPr lang="ru-RU" sz="1000" dirty="0"/>
              <a:t>последние 2 месяца</a:t>
            </a:r>
            <a:r>
              <a:rPr lang="ru-RU" sz="1000" dirty="0" smtClean="0"/>
              <a:t> 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313763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Объект 6"/>
          <p:cNvSpPr txBox="1">
            <a:spLocks/>
          </p:cNvSpPr>
          <p:nvPr/>
        </p:nvSpPr>
        <p:spPr>
          <a:xfrm>
            <a:off x="6372199" y="298458"/>
            <a:ext cx="2448273" cy="34801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b="0" cap="none" dirty="0">
              <a:solidFill>
                <a:schemeClr val="tx2"/>
              </a:solidFill>
            </a:endParaRP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0203" y="4587974"/>
            <a:ext cx="979236" cy="416520"/>
          </a:xfrm>
          <a:prstGeom prst="rect">
            <a:avLst/>
          </a:prstGeom>
        </p:spPr>
      </p:pic>
      <p:sp>
        <p:nvSpPr>
          <p:cNvPr id="9" name="object 26"/>
          <p:cNvSpPr txBox="1"/>
          <p:nvPr/>
        </p:nvSpPr>
        <p:spPr>
          <a:xfrm>
            <a:off x="459914" y="224748"/>
            <a:ext cx="7856501" cy="747385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defTabSz="457200">
              <a:spcBef>
                <a:spcPct val="0"/>
              </a:spcBef>
            </a:pPr>
            <a:r>
              <a:rPr lang="ru-RU" sz="2400" b="1" spc="-40" dirty="0">
                <a:latin typeface="+mj-lt"/>
                <a:ea typeface="+mj-ea"/>
                <a:cs typeface="+mj-cs"/>
              </a:rPr>
              <a:t>Центр предоставления </a:t>
            </a:r>
            <a:r>
              <a:rPr lang="ru-RU" sz="2400" b="1" spc="-40" dirty="0" err="1" smtClean="0">
                <a:latin typeface="+mj-lt"/>
                <a:ea typeface="+mj-ea"/>
                <a:cs typeface="+mj-cs"/>
              </a:rPr>
              <a:t>госуслуг</a:t>
            </a:r>
            <a:endParaRPr lang="ru-RU" sz="2400" b="1" spc="-40" dirty="0" smtClean="0">
              <a:latin typeface="+mj-lt"/>
              <a:ea typeface="+mj-ea"/>
              <a:cs typeface="+mj-cs"/>
            </a:endParaRPr>
          </a:p>
          <a:p>
            <a:pPr defTabSz="457200">
              <a:spcBef>
                <a:spcPct val="0"/>
              </a:spcBef>
            </a:pPr>
            <a:r>
              <a:rPr lang="ru-RU" sz="2400" b="1" spc="-40" dirty="0" smtClean="0">
                <a:latin typeface="+mj-lt"/>
                <a:ea typeface="+mj-ea"/>
                <a:cs typeface="+mj-cs"/>
              </a:rPr>
              <a:t>района </a:t>
            </a:r>
            <a:r>
              <a:rPr lang="ru-RU" sz="2400" b="1" spc="-40" dirty="0" smtClean="0">
                <a:solidFill>
                  <a:srgbClr val="E74825"/>
                </a:solidFill>
                <a:latin typeface="+mj-lt"/>
                <a:ea typeface="+mj-ea"/>
                <a:cs typeface="+mj-cs"/>
              </a:rPr>
              <a:t>Тропарево-Никулино</a:t>
            </a:r>
            <a:endParaRPr lang="ru-RU" sz="2400" b="1" spc="-40" dirty="0">
              <a:solidFill>
                <a:srgbClr val="E74825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0" name="object 26"/>
          <p:cNvSpPr txBox="1"/>
          <p:nvPr/>
        </p:nvSpPr>
        <p:spPr>
          <a:xfrm>
            <a:off x="435697" y="1514509"/>
            <a:ext cx="1724388" cy="501164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19865"/>
            <a:r>
              <a:rPr lang="ru-RU" sz="2400" b="1" baseline="-8258" dirty="0" smtClean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Количество окон в центре</a:t>
            </a:r>
            <a:endParaRPr lang="ru-RU" sz="2400" b="1" baseline="-8258" dirty="0">
              <a:solidFill>
                <a:srgbClr val="623B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object 26"/>
          <p:cNvSpPr txBox="1"/>
          <p:nvPr/>
        </p:nvSpPr>
        <p:spPr>
          <a:xfrm>
            <a:off x="433405" y="3678789"/>
            <a:ext cx="1793096" cy="747385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19865"/>
            <a:r>
              <a:rPr lang="ru-RU" sz="2400" b="1" baseline="-8258" dirty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Количество оказанных </a:t>
            </a:r>
            <a:r>
              <a:rPr lang="ru-RU" sz="2400" b="1" baseline="-8258" dirty="0" smtClean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b="1" baseline="-8258" dirty="0" smtClean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baseline="-8258" dirty="0" smtClean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услуг </a:t>
            </a:r>
            <a:r>
              <a:rPr lang="ru-RU" sz="2400" b="1" baseline="-8258" dirty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2019 </a:t>
            </a:r>
            <a:r>
              <a:rPr lang="ru-RU" sz="2400" b="1" baseline="-8258" dirty="0" smtClean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</a:t>
            </a:r>
            <a:endParaRPr lang="ru-RU" sz="2400" b="1" baseline="-8258" dirty="0">
              <a:solidFill>
                <a:srgbClr val="623B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object 26"/>
          <p:cNvSpPr txBox="1"/>
          <p:nvPr/>
        </p:nvSpPr>
        <p:spPr>
          <a:xfrm>
            <a:off x="435697" y="2567728"/>
            <a:ext cx="1433233" cy="747385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19865"/>
            <a:r>
              <a:rPr lang="ru-RU" sz="2400" b="1" baseline="-8258" dirty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Количество посетителей за 2019 </a:t>
            </a:r>
            <a:r>
              <a:rPr lang="ru-RU" sz="2400" b="1" baseline="-8258" dirty="0" smtClean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</a:t>
            </a:r>
            <a:endParaRPr lang="ru-RU" sz="2400" b="1" baseline="-8258" dirty="0">
              <a:solidFill>
                <a:srgbClr val="623B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object 26"/>
          <p:cNvSpPr txBox="1"/>
          <p:nvPr/>
        </p:nvSpPr>
        <p:spPr>
          <a:xfrm>
            <a:off x="5412832" y="2567728"/>
            <a:ext cx="2759568" cy="1178272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19865"/>
            <a:r>
              <a:rPr lang="ru-RU" sz="2400" b="1" baseline="-8258" dirty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центре </a:t>
            </a:r>
            <a:r>
              <a:rPr lang="ru-RU" sz="2400" b="1" baseline="-8258" dirty="0" err="1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госуслуг</a:t>
            </a:r>
            <a:r>
              <a:rPr lang="ru-RU" sz="2400" b="1" baseline="-8258" dirty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района </a:t>
            </a:r>
            <a:r>
              <a:rPr lang="ru-RU" sz="2400" b="1" baseline="-8258" dirty="0" smtClean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Тропарево-Никулино</a:t>
            </a:r>
            <a:r>
              <a:rPr lang="ru-RU" sz="2400" b="1" baseline="-8258" dirty="0" smtClean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baseline="-8258" dirty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размещаются следующие службы: </a:t>
            </a:r>
            <a:r>
              <a:rPr lang="ru-RU" sz="2400" b="1" baseline="-8258" dirty="0" smtClean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_______________ </a:t>
            </a:r>
            <a:r>
              <a:rPr lang="ru-RU" sz="1600" i="1" baseline="-8258" dirty="0" smtClean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(например, ОВМ)</a:t>
            </a:r>
            <a:endParaRPr lang="ru-RU" sz="1600" i="1" baseline="-8258" dirty="0">
              <a:solidFill>
                <a:srgbClr val="623B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67544" y="1024344"/>
            <a:ext cx="4824536" cy="45719"/>
          </a:xfrm>
          <a:prstGeom prst="rect">
            <a:avLst/>
          </a:prstGeom>
          <a:solidFill>
            <a:srgbClr val="E748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5412831" y="219257"/>
            <a:ext cx="3536608" cy="85080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Заголовок 1"/>
          <p:cNvSpPr txBox="1">
            <a:spLocks/>
          </p:cNvSpPr>
          <p:nvPr/>
        </p:nvSpPr>
        <p:spPr>
          <a:xfrm>
            <a:off x="5578202" y="547345"/>
            <a:ext cx="2664296" cy="19120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Информация о центре</a:t>
            </a:r>
          </a:p>
        </p:txBody>
      </p:sp>
      <p:sp>
        <p:nvSpPr>
          <p:cNvPr id="27" name="object 26"/>
          <p:cNvSpPr txBox="1"/>
          <p:nvPr/>
        </p:nvSpPr>
        <p:spPr>
          <a:xfrm>
            <a:off x="2339752" y="1393762"/>
            <a:ext cx="1724388" cy="747385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19865"/>
            <a:r>
              <a:rPr lang="ru-RU" sz="4800" b="1" dirty="0" smtClean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  <a:endParaRPr lang="ru-RU" sz="4800" b="1" dirty="0">
              <a:solidFill>
                <a:srgbClr val="E748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1979712" y="1776164"/>
            <a:ext cx="276598" cy="0"/>
          </a:xfrm>
          <a:prstGeom prst="straightConnector1">
            <a:avLst/>
          </a:prstGeom>
          <a:ln>
            <a:solidFill>
              <a:srgbClr val="E74825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object 26"/>
          <p:cNvSpPr txBox="1"/>
          <p:nvPr/>
        </p:nvSpPr>
        <p:spPr>
          <a:xfrm>
            <a:off x="2339752" y="2578801"/>
            <a:ext cx="2232248" cy="747385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19865"/>
            <a:r>
              <a:rPr lang="ru-RU" sz="4800" b="1" dirty="0" smtClean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25 000</a:t>
            </a:r>
            <a:endParaRPr lang="ru-RU" sz="4800" b="1" dirty="0">
              <a:solidFill>
                <a:srgbClr val="E748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9" name="Прямая со стрелкой 28"/>
          <p:cNvCxnSpPr/>
          <p:nvPr/>
        </p:nvCxnSpPr>
        <p:spPr>
          <a:xfrm>
            <a:off x="1979712" y="2961203"/>
            <a:ext cx="276598" cy="0"/>
          </a:xfrm>
          <a:prstGeom prst="straightConnector1">
            <a:avLst/>
          </a:prstGeom>
          <a:ln>
            <a:solidFill>
              <a:srgbClr val="E74825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bject 26"/>
          <p:cNvSpPr txBox="1"/>
          <p:nvPr/>
        </p:nvSpPr>
        <p:spPr>
          <a:xfrm>
            <a:off x="5412831" y="1525582"/>
            <a:ext cx="1433233" cy="501164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19865"/>
            <a:r>
              <a:rPr lang="ru-RU" sz="2400" b="1" baseline="-8258" dirty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Площадь </a:t>
            </a:r>
            <a:r>
              <a:rPr lang="ru-RU" sz="2400" b="1" baseline="-8258" dirty="0" smtClean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центра</a:t>
            </a:r>
            <a:endParaRPr lang="ru-RU" sz="2400" b="1" baseline="-8258" dirty="0">
              <a:solidFill>
                <a:srgbClr val="623B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object 26"/>
          <p:cNvSpPr txBox="1"/>
          <p:nvPr/>
        </p:nvSpPr>
        <p:spPr>
          <a:xfrm>
            <a:off x="7078631" y="1416853"/>
            <a:ext cx="2232248" cy="747385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19865"/>
            <a:r>
              <a:rPr lang="ru-RU" sz="4800" b="1" dirty="0" smtClean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</a:t>
            </a:r>
            <a:r>
              <a:rPr lang="ru-RU" sz="1050" b="1" dirty="0" smtClean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smtClean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sz="2400" b="1" baseline="30000" dirty="0" smtClean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2400" b="1" baseline="30000" dirty="0">
              <a:solidFill>
                <a:srgbClr val="E748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1" name="Прямая со стрелкой 30"/>
          <p:cNvCxnSpPr/>
          <p:nvPr/>
        </p:nvCxnSpPr>
        <p:spPr>
          <a:xfrm>
            <a:off x="6718591" y="1799255"/>
            <a:ext cx="276598" cy="0"/>
          </a:xfrm>
          <a:prstGeom prst="straightConnector1">
            <a:avLst/>
          </a:prstGeom>
          <a:ln>
            <a:solidFill>
              <a:srgbClr val="E74825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object 26"/>
          <p:cNvSpPr txBox="1"/>
          <p:nvPr/>
        </p:nvSpPr>
        <p:spPr>
          <a:xfrm>
            <a:off x="2376234" y="3669467"/>
            <a:ext cx="1724388" cy="747385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19865"/>
            <a:r>
              <a:rPr lang="ru-RU" sz="4800" b="1" dirty="0" smtClean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  <a:endParaRPr lang="ru-RU" sz="4800" b="1" dirty="0">
              <a:solidFill>
                <a:srgbClr val="E748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3" name="Прямая со стрелкой 32"/>
          <p:cNvCxnSpPr/>
          <p:nvPr/>
        </p:nvCxnSpPr>
        <p:spPr>
          <a:xfrm>
            <a:off x="2016194" y="4051869"/>
            <a:ext cx="276598" cy="0"/>
          </a:xfrm>
          <a:prstGeom prst="straightConnector1">
            <a:avLst/>
          </a:prstGeom>
          <a:ln>
            <a:solidFill>
              <a:srgbClr val="E74825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276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1142" y="2723521"/>
            <a:ext cx="1378805" cy="137880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2640" y="948702"/>
            <a:ext cx="992419" cy="99241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267" y="760835"/>
            <a:ext cx="1368152" cy="1368152"/>
          </a:xfrm>
          <a:prstGeom prst="rect">
            <a:avLst/>
          </a:prstGeom>
        </p:spPr>
      </p:pic>
      <p:grpSp>
        <p:nvGrpSpPr>
          <p:cNvPr id="75" name="Группа 40"/>
          <p:cNvGrpSpPr/>
          <p:nvPr/>
        </p:nvGrpSpPr>
        <p:grpSpPr>
          <a:xfrm>
            <a:off x="7236296" y="197313"/>
            <a:ext cx="1907704" cy="540668"/>
            <a:chOff x="6138902" y="-1136662"/>
            <a:chExt cx="2370228" cy="792088"/>
          </a:xfrm>
          <a:solidFill>
            <a:schemeClr val="bg1"/>
          </a:solidFill>
        </p:grpSpPr>
        <p:sp>
          <p:nvSpPr>
            <p:cNvPr id="76" name="Нашивка 12"/>
            <p:cNvSpPr/>
            <p:nvPr/>
          </p:nvSpPr>
          <p:spPr>
            <a:xfrm>
              <a:off x="6138902" y="-1136662"/>
              <a:ext cx="792088" cy="792088"/>
            </a:xfrm>
            <a:prstGeom prst="chevron">
              <a:avLst>
                <a:gd name="adj" fmla="val 4064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b="1">
                <a:solidFill>
                  <a:schemeClr val="accent1"/>
                </a:solidFill>
              </a:endParaRPr>
            </a:p>
          </p:txBody>
        </p:sp>
        <p:sp>
          <p:nvSpPr>
            <p:cNvPr id="77" name="Прямоугольник 76"/>
            <p:cNvSpPr/>
            <p:nvPr/>
          </p:nvSpPr>
          <p:spPr>
            <a:xfrm>
              <a:off x="6516216" y="-1136662"/>
              <a:ext cx="1992914" cy="7920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b="1">
                <a:solidFill>
                  <a:schemeClr val="accent1"/>
                </a:solidFill>
              </a:endParaRPr>
            </a:p>
          </p:txBody>
        </p:sp>
      </p:grpSp>
      <p:sp>
        <p:nvSpPr>
          <p:cNvPr id="78" name="TextBox 77"/>
          <p:cNvSpPr txBox="1"/>
          <p:nvPr/>
        </p:nvSpPr>
        <p:spPr>
          <a:xfrm>
            <a:off x="6023113" y="-159026"/>
            <a:ext cx="914400" cy="9144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/>
          <a:p>
            <a:endParaRPr lang="ru-RU" sz="1400" b="1" i="0" cap="all" dirty="0" smtClean="0">
              <a:solidFill>
                <a:schemeClr val="accent1"/>
              </a:solidFill>
            </a:endParaRPr>
          </a:p>
        </p:txBody>
      </p:sp>
      <p:sp>
        <p:nvSpPr>
          <p:cNvPr id="79" name="Заголовок 1"/>
          <p:cNvSpPr>
            <a:spLocks noGrp="1"/>
          </p:cNvSpPr>
          <p:nvPr>
            <p:ph type="title"/>
          </p:nvPr>
        </p:nvSpPr>
        <p:spPr>
          <a:xfrm>
            <a:off x="467544" y="250456"/>
            <a:ext cx="4832380" cy="464761"/>
          </a:xfrm>
        </p:spPr>
        <p:txBody>
          <a:bodyPr>
            <a:normAutofit/>
          </a:bodyPr>
          <a:lstStyle/>
          <a:p>
            <a:pPr>
              <a:lnSpc>
                <a:spcPts val="3040"/>
              </a:lnSpc>
            </a:pPr>
            <a:r>
              <a:rPr lang="ru-RU" sz="2400" smtClean="0"/>
              <a:t>ВАЖНЫЕ </a:t>
            </a:r>
            <a:r>
              <a:rPr lang="ru-RU" sz="2400" dirty="0"/>
              <a:t>УСЛУГИ</a:t>
            </a:r>
          </a:p>
        </p:txBody>
      </p:sp>
      <p:sp>
        <p:nvSpPr>
          <p:cNvPr id="80" name="Прямоугольник 79"/>
          <p:cNvSpPr/>
          <p:nvPr/>
        </p:nvSpPr>
        <p:spPr>
          <a:xfrm>
            <a:off x="467543" y="694331"/>
            <a:ext cx="4920541" cy="47214"/>
          </a:xfrm>
          <a:prstGeom prst="rect">
            <a:avLst/>
          </a:prstGeom>
          <a:solidFill>
            <a:srgbClr val="E748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3" name="Рисунок 8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0203" y="4587974"/>
            <a:ext cx="979236" cy="416520"/>
          </a:xfrm>
          <a:prstGeom prst="rect">
            <a:avLst/>
          </a:prstGeom>
        </p:spPr>
      </p:pic>
      <p:sp>
        <p:nvSpPr>
          <p:cNvPr id="88" name="Прямоугольник 87"/>
          <p:cNvSpPr/>
          <p:nvPr/>
        </p:nvSpPr>
        <p:spPr>
          <a:xfrm>
            <a:off x="5412831" y="219257"/>
            <a:ext cx="3536608" cy="5222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Объект 6"/>
          <p:cNvSpPr txBox="1">
            <a:spLocks/>
          </p:cNvSpPr>
          <p:nvPr/>
        </p:nvSpPr>
        <p:spPr>
          <a:xfrm>
            <a:off x="5578202" y="298458"/>
            <a:ext cx="3242270" cy="34801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0" cap="none" dirty="0" smtClean="0">
                <a:solidFill>
                  <a:schemeClr val="tx2"/>
                </a:solidFill>
              </a:rPr>
              <a:t>Новые важные услуги</a:t>
            </a:r>
            <a:endParaRPr lang="ru-RU" b="0" cap="none" dirty="0">
              <a:solidFill>
                <a:schemeClr val="tx2"/>
              </a:solidFill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7813" y="2839258"/>
            <a:ext cx="1190036" cy="119405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1142" y="1021913"/>
            <a:ext cx="1342852" cy="845997"/>
          </a:xfrm>
          <a:prstGeom prst="rect">
            <a:avLst/>
          </a:prstGeom>
        </p:spPr>
      </p:pic>
      <p:sp>
        <p:nvSpPr>
          <p:cNvPr id="19" name="Объект 6"/>
          <p:cNvSpPr txBox="1">
            <a:spLocks/>
          </p:cNvSpPr>
          <p:nvPr/>
        </p:nvSpPr>
        <p:spPr>
          <a:xfrm>
            <a:off x="6421142" y="1997424"/>
            <a:ext cx="2306384" cy="51987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000" cap="none" dirty="0">
                <a:solidFill>
                  <a:srgbClr val="623B2A"/>
                </a:solidFill>
              </a:rPr>
              <a:t>Замена и выдача российских национальных водительских удостоверений и международных водительских удостоверений </a:t>
            </a:r>
          </a:p>
        </p:txBody>
      </p:sp>
      <p:sp>
        <p:nvSpPr>
          <p:cNvPr id="22" name="Объект 6"/>
          <p:cNvSpPr txBox="1">
            <a:spLocks/>
          </p:cNvSpPr>
          <p:nvPr/>
        </p:nvSpPr>
        <p:spPr>
          <a:xfrm>
            <a:off x="2927813" y="1997424"/>
            <a:ext cx="3216506" cy="71834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ru-RU" sz="1000" cap="none" dirty="0">
                <a:solidFill>
                  <a:srgbClr val="623B2A"/>
                </a:solidFill>
              </a:rPr>
              <a:t>Государственная регистрация юридических лиц, физических лиц в качестве индивидуальных предпринимателей и крестьянских (фермерских) хозяйств </a:t>
            </a:r>
            <a:r>
              <a:rPr lang="ru-RU" sz="1000" b="0" cap="none" dirty="0" smtClean="0">
                <a:solidFill>
                  <a:srgbClr val="623B2A"/>
                </a:solidFill>
              </a:rPr>
              <a:t>(во флагманских офисах, Дворце </a:t>
            </a:r>
            <a:r>
              <a:rPr lang="ru-RU" sz="1000" b="0" cap="none" dirty="0" err="1" smtClean="0">
                <a:solidFill>
                  <a:srgbClr val="623B2A"/>
                </a:solidFill>
              </a:rPr>
              <a:t>госуслуг</a:t>
            </a:r>
            <a:r>
              <a:rPr lang="ru-RU" sz="1000" b="0" cap="none" dirty="0" smtClean="0">
                <a:solidFill>
                  <a:srgbClr val="623B2A"/>
                </a:solidFill>
              </a:rPr>
              <a:t>, и центре </a:t>
            </a:r>
            <a:r>
              <a:rPr lang="ru-RU" sz="1000" b="0" cap="none" dirty="0" err="1" smtClean="0">
                <a:solidFill>
                  <a:srgbClr val="623B2A"/>
                </a:solidFill>
              </a:rPr>
              <a:t>госуслуг</a:t>
            </a:r>
            <a:r>
              <a:rPr lang="ru-RU" sz="1000" b="0" cap="none" dirty="0" smtClean="0">
                <a:solidFill>
                  <a:srgbClr val="623B2A"/>
                </a:solidFill>
              </a:rPr>
              <a:t> района </a:t>
            </a:r>
            <a:r>
              <a:rPr lang="ru-RU" sz="1000" b="0" cap="none" dirty="0" err="1" smtClean="0">
                <a:solidFill>
                  <a:srgbClr val="623B2A"/>
                </a:solidFill>
              </a:rPr>
              <a:t>Басманный</a:t>
            </a:r>
            <a:r>
              <a:rPr lang="ru-RU" sz="1000" b="0" cap="none" dirty="0" smtClean="0">
                <a:solidFill>
                  <a:srgbClr val="623B2A"/>
                </a:solidFill>
              </a:rPr>
              <a:t>)</a:t>
            </a:r>
            <a:endParaRPr lang="ru-RU" sz="1000" b="0" cap="none" dirty="0">
              <a:solidFill>
                <a:srgbClr val="623B2A"/>
              </a:solidFill>
            </a:endParaRPr>
          </a:p>
        </p:txBody>
      </p:sp>
      <p:sp>
        <p:nvSpPr>
          <p:cNvPr id="23" name="Объект 6"/>
          <p:cNvSpPr txBox="1">
            <a:spLocks/>
          </p:cNvSpPr>
          <p:nvPr/>
        </p:nvSpPr>
        <p:spPr>
          <a:xfrm>
            <a:off x="6438291" y="4011910"/>
            <a:ext cx="1831268" cy="40430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ru-RU" sz="1000" cap="none" dirty="0" smtClean="0">
                <a:solidFill>
                  <a:srgbClr val="623B2A"/>
                </a:solidFill>
              </a:rPr>
              <a:t>Оформление </a:t>
            </a:r>
            <a:r>
              <a:rPr lang="ru-RU" sz="1000" cap="none" dirty="0">
                <a:solidFill>
                  <a:srgbClr val="623B2A"/>
                </a:solidFill>
              </a:rPr>
              <a:t>полиса ОМС нового образца в форме пластиковой карты</a:t>
            </a:r>
          </a:p>
        </p:txBody>
      </p:sp>
      <p:sp>
        <p:nvSpPr>
          <p:cNvPr id="24" name="Объект 6"/>
          <p:cNvSpPr txBox="1">
            <a:spLocks/>
          </p:cNvSpPr>
          <p:nvPr/>
        </p:nvSpPr>
        <p:spPr>
          <a:xfrm>
            <a:off x="2917403" y="4011910"/>
            <a:ext cx="2348179" cy="37417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000" cap="none" dirty="0">
                <a:solidFill>
                  <a:srgbClr val="623B2A"/>
                </a:solidFill>
              </a:rPr>
              <a:t>Регистрация автомототранспортных средств и прицепов к ним </a:t>
            </a:r>
            <a:r>
              <a:rPr lang="ru-RU" sz="1000" cap="none" dirty="0" smtClean="0">
                <a:solidFill>
                  <a:srgbClr val="623B2A"/>
                </a:solidFill>
              </a:rPr>
              <a:t/>
            </a:r>
            <a:br>
              <a:rPr lang="ru-RU" sz="1000" cap="none" dirty="0" smtClean="0">
                <a:solidFill>
                  <a:srgbClr val="623B2A"/>
                </a:solidFill>
              </a:rPr>
            </a:br>
            <a:r>
              <a:rPr lang="ru-RU" sz="1000" b="0" cap="none" dirty="0" smtClean="0">
                <a:solidFill>
                  <a:srgbClr val="623B2A"/>
                </a:solidFill>
              </a:rPr>
              <a:t>(</a:t>
            </a:r>
            <a:r>
              <a:rPr lang="ru-RU" sz="1000" b="0" cap="none" dirty="0">
                <a:solidFill>
                  <a:srgbClr val="623B2A"/>
                </a:solidFill>
              </a:rPr>
              <a:t>во флагманских офисах</a:t>
            </a:r>
            <a:r>
              <a:rPr lang="ru-RU" sz="1000" b="0" cap="none" dirty="0" smtClean="0">
                <a:solidFill>
                  <a:srgbClr val="623B2A"/>
                </a:solidFill>
              </a:rPr>
              <a:t>)</a:t>
            </a:r>
            <a:endParaRPr lang="ru-RU" sz="1000" b="0" cap="none" dirty="0">
              <a:solidFill>
                <a:srgbClr val="623B2A"/>
              </a:solidFill>
            </a:endParaRPr>
          </a:p>
        </p:txBody>
      </p:sp>
      <p:sp>
        <p:nvSpPr>
          <p:cNvPr id="25" name="Объект 6"/>
          <p:cNvSpPr txBox="1">
            <a:spLocks/>
          </p:cNvSpPr>
          <p:nvPr/>
        </p:nvSpPr>
        <p:spPr>
          <a:xfrm>
            <a:off x="624520" y="4011910"/>
            <a:ext cx="2303293" cy="42688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ru-RU" sz="1000" cap="none" dirty="0">
                <a:solidFill>
                  <a:srgbClr val="623B2A"/>
                </a:solidFill>
              </a:rPr>
              <a:t>Регистрация рождения, </a:t>
            </a:r>
            <a:br>
              <a:rPr lang="ru-RU" sz="1000" cap="none" dirty="0">
                <a:solidFill>
                  <a:srgbClr val="623B2A"/>
                </a:solidFill>
              </a:rPr>
            </a:br>
            <a:r>
              <a:rPr lang="ru-RU" sz="1000" cap="none" dirty="0" smtClean="0">
                <a:solidFill>
                  <a:srgbClr val="623B2A"/>
                </a:solidFill>
              </a:rPr>
              <a:t>рождения с установлением отцовства </a:t>
            </a:r>
            <a:r>
              <a:rPr lang="ru-RU" sz="1000" cap="none" dirty="0">
                <a:solidFill>
                  <a:srgbClr val="623B2A"/>
                </a:solidFill>
              </a:rPr>
              <a:t>и смерти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267" y="2848734"/>
            <a:ext cx="731720" cy="1024408"/>
          </a:xfrm>
          <a:prstGeom prst="rect">
            <a:avLst/>
          </a:prstGeom>
        </p:spPr>
      </p:pic>
      <p:sp>
        <p:nvSpPr>
          <p:cNvPr id="26" name="Объект 6"/>
          <p:cNvSpPr txBox="1">
            <a:spLocks/>
          </p:cNvSpPr>
          <p:nvPr/>
        </p:nvSpPr>
        <p:spPr>
          <a:xfrm>
            <a:off x="625922" y="1997424"/>
            <a:ext cx="1713830" cy="51987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ru-RU" sz="1000" cap="none" dirty="0">
                <a:solidFill>
                  <a:srgbClr val="623B2A"/>
                </a:solidFill>
              </a:rPr>
              <a:t>Р</a:t>
            </a:r>
            <a:r>
              <a:rPr lang="ru-RU" sz="1000" cap="none" dirty="0" smtClean="0">
                <a:solidFill>
                  <a:srgbClr val="623B2A"/>
                </a:solidFill>
              </a:rPr>
              <a:t>егистрация </a:t>
            </a:r>
            <a:r>
              <a:rPr lang="ru-RU" sz="1000" cap="none" dirty="0">
                <a:solidFill>
                  <a:srgbClr val="623B2A"/>
                </a:solidFill>
              </a:rPr>
              <a:t>права собственности на объекты недвижимости по России </a:t>
            </a:r>
            <a:r>
              <a:rPr lang="ru-RU" sz="1000" b="0" cap="none" dirty="0">
                <a:solidFill>
                  <a:srgbClr val="623B2A"/>
                </a:solidFill>
              </a:rPr>
              <a:t>(во Дворце </a:t>
            </a:r>
            <a:r>
              <a:rPr lang="ru-RU" sz="1000" b="0" cap="none" dirty="0" err="1">
                <a:solidFill>
                  <a:srgbClr val="623B2A"/>
                </a:solidFill>
              </a:rPr>
              <a:t>госуслуг</a:t>
            </a:r>
            <a:r>
              <a:rPr lang="ru-RU" sz="1000" b="0" cap="none" dirty="0">
                <a:solidFill>
                  <a:srgbClr val="623B2A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31926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0023" y="2232556"/>
            <a:ext cx="1225676" cy="984371"/>
          </a:xfrm>
          <a:prstGeom prst="rect">
            <a:avLst/>
          </a:prstGeom>
        </p:spPr>
      </p:pic>
      <p:pic>
        <p:nvPicPr>
          <p:cNvPr id="73" name="Рисунок 7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6112" y="3566034"/>
            <a:ext cx="889274" cy="892279"/>
          </a:xfrm>
          <a:prstGeom prst="rect">
            <a:avLst/>
          </a:prstGeom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6087" y="1021867"/>
            <a:ext cx="951063" cy="947861"/>
          </a:xfrm>
          <a:prstGeom prst="rect">
            <a:avLst/>
          </a:prstGeom>
        </p:spPr>
      </p:pic>
      <p:grpSp>
        <p:nvGrpSpPr>
          <p:cNvPr id="88" name="Группа 40"/>
          <p:cNvGrpSpPr/>
          <p:nvPr/>
        </p:nvGrpSpPr>
        <p:grpSpPr>
          <a:xfrm>
            <a:off x="7236296" y="197313"/>
            <a:ext cx="1907704" cy="540668"/>
            <a:chOff x="6138902" y="-1136662"/>
            <a:chExt cx="2370228" cy="792088"/>
          </a:xfrm>
          <a:solidFill>
            <a:schemeClr val="bg1"/>
          </a:solidFill>
        </p:grpSpPr>
        <p:sp>
          <p:nvSpPr>
            <p:cNvPr id="89" name="Нашивка 12"/>
            <p:cNvSpPr/>
            <p:nvPr/>
          </p:nvSpPr>
          <p:spPr>
            <a:xfrm>
              <a:off x="6138902" y="-1136662"/>
              <a:ext cx="792088" cy="792088"/>
            </a:xfrm>
            <a:prstGeom prst="chevron">
              <a:avLst>
                <a:gd name="adj" fmla="val 4064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b="1">
                <a:solidFill>
                  <a:schemeClr val="accent1"/>
                </a:solidFill>
              </a:endParaRPr>
            </a:p>
          </p:txBody>
        </p:sp>
        <p:sp>
          <p:nvSpPr>
            <p:cNvPr id="90" name="Прямоугольник 89"/>
            <p:cNvSpPr/>
            <p:nvPr/>
          </p:nvSpPr>
          <p:spPr>
            <a:xfrm>
              <a:off x="6516216" y="-1136662"/>
              <a:ext cx="1992914" cy="7920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b="1">
                <a:solidFill>
                  <a:schemeClr val="accent1"/>
                </a:solidFill>
              </a:endParaRPr>
            </a:p>
          </p:txBody>
        </p:sp>
      </p:grpSp>
      <p:sp>
        <p:nvSpPr>
          <p:cNvPr id="110" name="TextBox 109"/>
          <p:cNvSpPr txBox="1"/>
          <p:nvPr/>
        </p:nvSpPr>
        <p:spPr>
          <a:xfrm>
            <a:off x="6023113" y="-159026"/>
            <a:ext cx="914400" cy="9144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/>
          <a:p>
            <a:endParaRPr lang="ru-RU" sz="1400" b="1" i="0" cap="all" dirty="0" smtClean="0">
              <a:solidFill>
                <a:schemeClr val="accent1"/>
              </a:solidFill>
            </a:endParaRPr>
          </a:p>
        </p:txBody>
      </p:sp>
      <p:sp>
        <p:nvSpPr>
          <p:cNvPr id="111" name="Заголовок 1"/>
          <p:cNvSpPr>
            <a:spLocks noGrp="1"/>
          </p:cNvSpPr>
          <p:nvPr>
            <p:ph type="title"/>
          </p:nvPr>
        </p:nvSpPr>
        <p:spPr>
          <a:xfrm>
            <a:off x="467544" y="250456"/>
            <a:ext cx="4832380" cy="464761"/>
          </a:xfrm>
        </p:spPr>
        <p:txBody>
          <a:bodyPr>
            <a:normAutofit/>
          </a:bodyPr>
          <a:lstStyle/>
          <a:p>
            <a:pPr>
              <a:lnSpc>
                <a:spcPts val="3040"/>
              </a:lnSpc>
            </a:pPr>
            <a:r>
              <a:rPr lang="ru-RU" sz="2400" dirty="0" smtClean="0"/>
              <a:t>ЖИЗНЕННЫЕ СИТУАЦИИ</a:t>
            </a:r>
            <a:endParaRPr lang="ru-RU" sz="2400" dirty="0"/>
          </a:p>
        </p:txBody>
      </p:sp>
      <p:sp>
        <p:nvSpPr>
          <p:cNvPr id="112" name="Прямоугольник 111"/>
          <p:cNvSpPr/>
          <p:nvPr/>
        </p:nvSpPr>
        <p:spPr>
          <a:xfrm>
            <a:off x="467543" y="694331"/>
            <a:ext cx="4920541" cy="47214"/>
          </a:xfrm>
          <a:prstGeom prst="rect">
            <a:avLst/>
          </a:prstGeom>
          <a:solidFill>
            <a:srgbClr val="E748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3" name="Рисунок 1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0203" y="4587974"/>
            <a:ext cx="979236" cy="416520"/>
          </a:xfrm>
          <a:prstGeom prst="rect">
            <a:avLst/>
          </a:prstGeom>
        </p:spPr>
      </p:pic>
      <p:sp>
        <p:nvSpPr>
          <p:cNvPr id="114" name="Прямоугольник 113"/>
          <p:cNvSpPr/>
          <p:nvPr/>
        </p:nvSpPr>
        <p:spPr>
          <a:xfrm>
            <a:off x="5412831" y="219257"/>
            <a:ext cx="3536608" cy="5222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5" name="Объект 6"/>
          <p:cNvSpPr txBox="1">
            <a:spLocks/>
          </p:cNvSpPr>
          <p:nvPr/>
        </p:nvSpPr>
        <p:spPr>
          <a:xfrm>
            <a:off x="5578202" y="298458"/>
            <a:ext cx="3242270" cy="34801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0" cap="none" dirty="0" smtClean="0">
                <a:solidFill>
                  <a:schemeClr val="tx2"/>
                </a:solidFill>
              </a:rPr>
              <a:t>Услуги «одним пакетом»</a:t>
            </a:r>
            <a:endParaRPr lang="ru-RU" b="0" cap="none" dirty="0">
              <a:solidFill>
                <a:schemeClr val="tx2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8343912"/>
              </p:ext>
            </p:extLst>
          </p:nvPr>
        </p:nvGraphicFramePr>
        <p:xfrm>
          <a:off x="471581" y="1046926"/>
          <a:ext cx="8477859" cy="36130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5953">
                  <a:extLst>
                    <a:ext uri="{9D8B030D-6E8A-4147-A177-3AD203B41FA5}">
                      <a16:colId xmlns:a16="http://schemas.microsoft.com/office/drawing/2014/main" val="798597299"/>
                    </a:ext>
                  </a:extLst>
                </a:gridCol>
                <a:gridCol w="2825953">
                  <a:extLst>
                    <a:ext uri="{9D8B030D-6E8A-4147-A177-3AD203B41FA5}">
                      <a16:colId xmlns:a16="http://schemas.microsoft.com/office/drawing/2014/main" val="2860210907"/>
                    </a:ext>
                  </a:extLst>
                </a:gridCol>
                <a:gridCol w="2825953">
                  <a:extLst>
                    <a:ext uri="{9D8B030D-6E8A-4147-A177-3AD203B41FA5}">
                      <a16:colId xmlns:a16="http://schemas.microsoft.com/office/drawing/2014/main" val="2549453107"/>
                    </a:ext>
                  </a:extLst>
                </a:gridCol>
              </a:tblGrid>
              <a:tr h="120435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2"/>
                          </a:solidFill>
                        </a:rPr>
                        <a:t>Приобретение</a:t>
                      </a:r>
                      <a:r>
                        <a:rPr lang="en-US" sz="1400" b="0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ru-RU" sz="1400" b="0" dirty="0" smtClean="0">
                          <a:solidFill>
                            <a:schemeClr val="tx2"/>
                          </a:solidFill>
                        </a:rPr>
                        <a:t>жилья</a:t>
                      </a: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2"/>
                          </a:solidFill>
                        </a:rPr>
                        <a:t>Я потерял</a:t>
                      </a:r>
                      <a:r>
                        <a:rPr lang="en-US" sz="1400" b="0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ru-RU" sz="1400" b="0" dirty="0" smtClean="0">
                          <a:solidFill>
                            <a:schemeClr val="tx2"/>
                          </a:solidFill>
                        </a:rPr>
                        <a:t>документы</a:t>
                      </a:r>
                      <a:endParaRPr lang="ru-RU" sz="1400" b="0" dirty="0" smtClean="0"/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2"/>
                          </a:solidFill>
                        </a:rPr>
                        <a:t>Перемена имени</a:t>
                      </a:r>
                      <a:endParaRPr lang="ru-RU" sz="1400" b="0" dirty="0" smtClean="0"/>
                    </a:p>
                  </a:txBody>
                  <a:tcPr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8943569"/>
                  </a:ext>
                </a:extLst>
              </a:tr>
              <a:tr h="120435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2"/>
                          </a:solidFill>
                        </a:rPr>
                        <a:t>Смена места</a:t>
                      </a:r>
                      <a:r>
                        <a:rPr lang="en-US" sz="1400" b="0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ru-RU" sz="1400" b="0" dirty="0" smtClean="0">
                          <a:solidFill>
                            <a:schemeClr val="tx2"/>
                          </a:solidFill>
                        </a:rPr>
                        <a:t>жительства</a:t>
                      </a: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2"/>
                          </a:solidFill>
                        </a:rPr>
                        <a:t>Я оплачиваю</a:t>
                      </a:r>
                      <a:r>
                        <a:rPr lang="en-US" sz="1400" b="0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ru-RU" sz="1400" b="0" dirty="0" smtClean="0">
                          <a:solidFill>
                            <a:schemeClr val="tx2"/>
                          </a:solidFill>
                        </a:rPr>
                        <a:t>налоги</a:t>
                      </a:r>
                      <a:endParaRPr lang="ru-RU" sz="1400" b="0" dirty="0" smtClean="0"/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2"/>
                          </a:solidFill>
                        </a:rPr>
                        <a:t>Рождение</a:t>
                      </a:r>
                      <a:r>
                        <a:rPr lang="en-US" sz="1400" b="0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ru-RU" sz="1400" b="0" dirty="0" smtClean="0">
                          <a:solidFill>
                            <a:schemeClr val="tx2"/>
                          </a:solidFill>
                        </a:rPr>
                        <a:t>ребёнка</a:t>
                      </a:r>
                      <a:endParaRPr lang="ru-RU" sz="1400" b="0" dirty="0" smtClean="0"/>
                    </a:p>
                  </a:txBody>
                  <a:tcPr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6477052"/>
                  </a:ext>
                </a:extLst>
              </a:tr>
              <a:tr h="120435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2"/>
                          </a:solidFill>
                        </a:rPr>
                        <a:t>Оформление</a:t>
                      </a:r>
                      <a:r>
                        <a:rPr lang="en-US" sz="1400" b="0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ru-RU" sz="1400" b="0" dirty="0" smtClean="0">
                          <a:solidFill>
                            <a:schemeClr val="tx2"/>
                          </a:solidFill>
                        </a:rPr>
                        <a:t>наследства</a:t>
                      </a:r>
                      <a:endParaRPr lang="ru-RU" sz="1400" b="0" dirty="0" smtClean="0"/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2"/>
                          </a:solidFill>
                        </a:rPr>
                        <a:t>Я − автомобилист</a:t>
                      </a:r>
                      <a:endParaRPr lang="ru-RU" sz="1400" b="0" dirty="0" smtClean="0"/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2"/>
                          </a:solidFill>
                        </a:rPr>
                        <a:t>Многодетная</a:t>
                      </a:r>
                      <a:r>
                        <a:rPr lang="en-US" sz="1400" b="0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ru-RU" sz="1400" b="0" dirty="0" smtClean="0">
                          <a:solidFill>
                            <a:schemeClr val="tx2"/>
                          </a:solidFill>
                        </a:rPr>
                        <a:t>семья</a:t>
                      </a:r>
                      <a:endParaRPr lang="ru-RU" sz="1400" b="0" dirty="0" smtClean="0"/>
                    </a:p>
                  </a:txBody>
                  <a:tcPr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4980883"/>
                  </a:ext>
                </a:extLst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1201" y="2341898"/>
            <a:ext cx="871364" cy="87136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9169" y="3469892"/>
            <a:ext cx="930316" cy="93345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2485" y="923632"/>
            <a:ext cx="1076885" cy="108052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962" y="880405"/>
            <a:ext cx="1174451" cy="117445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851" y="2201498"/>
            <a:ext cx="1144821" cy="114482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962" y="3600586"/>
            <a:ext cx="779641" cy="82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436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" name="Прямоугольник 1023"/>
          <p:cNvSpPr/>
          <p:nvPr/>
        </p:nvSpPr>
        <p:spPr>
          <a:xfrm>
            <a:off x="5299924" y="1630498"/>
            <a:ext cx="3592556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1400" b="1" dirty="0"/>
              <a:t>Московские </a:t>
            </a:r>
            <a:r>
              <a:rPr lang="ru-RU" sz="1400" b="1" dirty="0" smtClean="0"/>
              <a:t>центры                         «Мои </a:t>
            </a:r>
            <a:r>
              <a:rPr lang="ru-RU" sz="1400" b="1" dirty="0"/>
              <a:t>Документы» </a:t>
            </a:r>
            <a:r>
              <a:rPr lang="ru-RU" sz="1400" b="1" dirty="0" smtClean="0"/>
              <a:t>— лидеры </a:t>
            </a:r>
            <a:r>
              <a:rPr lang="ru-RU" sz="1400" b="1" dirty="0"/>
              <a:t>в </a:t>
            </a:r>
            <a:r>
              <a:rPr lang="ru-RU" sz="1400" b="1" dirty="0" smtClean="0"/>
              <a:t>стране</a:t>
            </a:r>
            <a:br>
              <a:rPr lang="ru-RU" sz="1400" b="1" dirty="0" smtClean="0"/>
            </a:br>
            <a:r>
              <a:rPr lang="ru-RU" sz="1400" b="1" dirty="0" smtClean="0"/>
              <a:t>и </a:t>
            </a:r>
            <a:r>
              <a:rPr lang="ru-RU" sz="1400" b="1" dirty="0"/>
              <a:t>мире по оказанию </a:t>
            </a:r>
            <a:r>
              <a:rPr lang="ru-RU" sz="1400" b="1" dirty="0" err="1" smtClean="0"/>
              <a:t>госуслуг</a:t>
            </a:r>
            <a:r>
              <a:rPr lang="ru-RU" sz="1400" b="1" dirty="0" smtClean="0"/>
              <a:t>.</a:t>
            </a:r>
          </a:p>
          <a:p>
            <a:pPr>
              <a:spcBef>
                <a:spcPts val="600"/>
              </a:spcBef>
            </a:pPr>
            <a:r>
              <a:rPr lang="ru-RU" sz="1400" dirty="0" smtClean="0"/>
              <a:t>Специалисты </a:t>
            </a:r>
            <a:r>
              <a:rPr lang="ru-RU" sz="1400" dirty="0"/>
              <a:t>центров всегда </a:t>
            </a:r>
            <a:r>
              <a:rPr lang="ru-RU" sz="1400" dirty="0" smtClean="0"/>
              <a:t>помогают посетителям </a:t>
            </a:r>
            <a:r>
              <a:rPr lang="ru-RU" sz="1400" dirty="0"/>
              <a:t>с  улыбкой и </a:t>
            </a:r>
            <a:r>
              <a:rPr lang="ru-RU" sz="1400" dirty="0" smtClean="0"/>
              <a:t>заботой. Каждый </a:t>
            </a:r>
            <a:r>
              <a:rPr lang="ru-RU" sz="1400" dirty="0"/>
              <a:t>из </a:t>
            </a:r>
            <a:r>
              <a:rPr lang="ru-RU" sz="1400" dirty="0" smtClean="0"/>
              <a:t>более 7 </a:t>
            </a:r>
            <a:r>
              <a:rPr lang="ru-RU" sz="1400" dirty="0"/>
              <a:t>тысяч сотрудников обязан соблюдать </a:t>
            </a:r>
            <a:r>
              <a:rPr lang="ru-RU" sz="1400" dirty="0" smtClean="0"/>
              <a:t>МОСКОВСКИЙ СТАНДАРТ ГОСУСЛУГ — свод </a:t>
            </a:r>
            <a:r>
              <a:rPr lang="ru-RU" sz="1400" dirty="0"/>
              <a:t>правил работы, который </a:t>
            </a:r>
            <a:r>
              <a:rPr lang="ru-RU" sz="1400" dirty="0" smtClean="0"/>
              <a:t>утвердил Мэр </a:t>
            </a:r>
            <a:r>
              <a:rPr lang="ru-RU" sz="1400" dirty="0"/>
              <a:t>Москвы С.С</a:t>
            </a:r>
            <a:r>
              <a:rPr lang="ru-RU" sz="1400" dirty="0" smtClean="0"/>
              <a:t>. </a:t>
            </a:r>
            <a:r>
              <a:rPr lang="ru-RU" sz="1400" dirty="0" err="1" smtClean="0"/>
              <a:t>Собянин</a:t>
            </a:r>
            <a:r>
              <a:rPr lang="ru-RU" sz="1400" dirty="0"/>
              <a:t>.</a:t>
            </a:r>
          </a:p>
        </p:txBody>
      </p:sp>
      <p:sp>
        <p:nvSpPr>
          <p:cNvPr id="59" name="Заголовок 1"/>
          <p:cNvSpPr>
            <a:spLocks noGrp="1"/>
          </p:cNvSpPr>
          <p:nvPr>
            <p:ph type="title"/>
          </p:nvPr>
        </p:nvSpPr>
        <p:spPr>
          <a:xfrm>
            <a:off x="467544" y="250456"/>
            <a:ext cx="4832380" cy="464761"/>
          </a:xfrm>
        </p:spPr>
        <p:txBody>
          <a:bodyPr>
            <a:normAutofit/>
          </a:bodyPr>
          <a:lstStyle/>
          <a:p>
            <a:pPr>
              <a:lnSpc>
                <a:spcPts val="3040"/>
              </a:lnSpc>
            </a:pPr>
            <a:r>
              <a:rPr lang="ru-RU" sz="2400" dirty="0" smtClean="0"/>
              <a:t>Принципы работы центров</a:t>
            </a:r>
            <a:endParaRPr lang="ru-RU" sz="2400" dirty="0"/>
          </a:p>
        </p:txBody>
      </p:sp>
      <p:sp>
        <p:nvSpPr>
          <p:cNvPr id="60" name="Прямоугольник 59"/>
          <p:cNvSpPr/>
          <p:nvPr/>
        </p:nvSpPr>
        <p:spPr>
          <a:xfrm>
            <a:off x="467543" y="694331"/>
            <a:ext cx="4920541" cy="47214"/>
          </a:xfrm>
          <a:prstGeom prst="rect">
            <a:avLst/>
          </a:prstGeom>
          <a:solidFill>
            <a:srgbClr val="E748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5412831" y="219257"/>
            <a:ext cx="3536608" cy="5222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Объект 6"/>
          <p:cNvSpPr txBox="1">
            <a:spLocks/>
          </p:cNvSpPr>
          <p:nvPr/>
        </p:nvSpPr>
        <p:spPr>
          <a:xfrm>
            <a:off x="5578202" y="298458"/>
            <a:ext cx="3242270" cy="34801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0" cap="none" dirty="0" smtClean="0">
                <a:solidFill>
                  <a:schemeClr val="tx2"/>
                </a:solidFill>
              </a:rPr>
              <a:t>Московский стандарт </a:t>
            </a:r>
            <a:r>
              <a:rPr lang="ru-RU" b="0" cap="none" dirty="0" err="1" smtClean="0">
                <a:solidFill>
                  <a:schemeClr val="tx2"/>
                </a:solidFill>
              </a:rPr>
              <a:t>госуслуг</a:t>
            </a:r>
            <a:endParaRPr lang="ru-RU" b="0" cap="none" dirty="0">
              <a:solidFill>
                <a:schemeClr val="tx2"/>
              </a:solidFill>
            </a:endParaRPr>
          </a:p>
        </p:txBody>
      </p:sp>
      <p:pic>
        <p:nvPicPr>
          <p:cNvPr id="63" name="Рисунок 6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0203" y="4587974"/>
            <a:ext cx="979236" cy="41652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4232" y="929017"/>
            <a:ext cx="2707162" cy="3914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98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Заголовок 1"/>
          <p:cNvSpPr>
            <a:spLocks noGrp="1"/>
          </p:cNvSpPr>
          <p:nvPr>
            <p:ph type="title"/>
          </p:nvPr>
        </p:nvSpPr>
        <p:spPr>
          <a:xfrm>
            <a:off x="467544" y="250456"/>
            <a:ext cx="4832380" cy="464761"/>
          </a:xfrm>
        </p:spPr>
        <p:txBody>
          <a:bodyPr>
            <a:normAutofit/>
          </a:bodyPr>
          <a:lstStyle/>
          <a:p>
            <a:pPr>
              <a:lnSpc>
                <a:spcPts val="3040"/>
              </a:lnSpc>
            </a:pPr>
            <a:r>
              <a:rPr lang="ru-RU" sz="2400" dirty="0" smtClean="0"/>
              <a:t>Принципы работы центров</a:t>
            </a:r>
            <a:endParaRPr lang="ru-RU" sz="2400" dirty="0"/>
          </a:p>
        </p:txBody>
      </p:sp>
      <p:sp>
        <p:nvSpPr>
          <p:cNvPr id="60" name="Прямоугольник 59"/>
          <p:cNvSpPr/>
          <p:nvPr/>
        </p:nvSpPr>
        <p:spPr>
          <a:xfrm>
            <a:off x="467543" y="694331"/>
            <a:ext cx="4920541" cy="47214"/>
          </a:xfrm>
          <a:prstGeom prst="rect">
            <a:avLst/>
          </a:prstGeom>
          <a:solidFill>
            <a:srgbClr val="E748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5412831" y="219257"/>
            <a:ext cx="3536608" cy="5222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Объект 6"/>
          <p:cNvSpPr txBox="1">
            <a:spLocks/>
          </p:cNvSpPr>
          <p:nvPr/>
        </p:nvSpPr>
        <p:spPr>
          <a:xfrm>
            <a:off x="5578202" y="298458"/>
            <a:ext cx="3242270" cy="34801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0" cap="none" dirty="0" smtClean="0">
                <a:solidFill>
                  <a:schemeClr val="tx2"/>
                </a:solidFill>
              </a:rPr>
              <a:t>Искренний сервис</a:t>
            </a:r>
            <a:endParaRPr lang="ru-RU" b="0" cap="none" dirty="0">
              <a:solidFill>
                <a:schemeClr val="tx2"/>
              </a:solidFill>
            </a:endParaRPr>
          </a:p>
        </p:txBody>
      </p:sp>
      <p:pic>
        <p:nvPicPr>
          <p:cNvPr id="63" name="Рисунок 6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0203" y="4587974"/>
            <a:ext cx="979236" cy="416520"/>
          </a:xfrm>
          <a:prstGeom prst="rect">
            <a:avLst/>
          </a:prstGeom>
        </p:spPr>
      </p:pic>
      <p:sp>
        <p:nvSpPr>
          <p:cNvPr id="64" name="Текст 3"/>
          <p:cNvSpPr>
            <a:spLocks noGrp="1"/>
          </p:cNvSpPr>
          <p:nvPr>
            <p:ph type="body" idx="14"/>
          </p:nvPr>
        </p:nvSpPr>
        <p:spPr>
          <a:xfrm>
            <a:off x="5377527" y="2271834"/>
            <a:ext cx="3298929" cy="1668068"/>
          </a:xfrm>
        </p:spPr>
        <p:txBody>
          <a:bodyPr>
            <a:noAutofit/>
          </a:bodyPr>
          <a:lstStyle/>
          <a:p>
            <a:pPr defTabSz="914400">
              <a:spcBef>
                <a:spcPts val="600"/>
              </a:spcBef>
            </a:pPr>
            <a:r>
              <a:rPr lang="ru-RU" sz="1800" cap="none" dirty="0" smtClean="0">
                <a:solidFill>
                  <a:schemeClr val="tx1"/>
                </a:solidFill>
              </a:rPr>
              <a:t>Искренний сервис —  </a:t>
            </a:r>
            <a:r>
              <a:rPr lang="ru-RU" sz="1800" b="0" cap="none" dirty="0">
                <a:solidFill>
                  <a:schemeClr val="tx1"/>
                </a:solidFill>
              </a:rPr>
              <a:t>э</a:t>
            </a:r>
            <a:r>
              <a:rPr lang="ru-RU" sz="1800" b="0" cap="none" dirty="0" smtClean="0">
                <a:solidFill>
                  <a:schemeClr val="tx1"/>
                </a:solidFill>
              </a:rPr>
              <a:t>то умение смотреть на ситуацию с позиции клиента и решать задачи с точки зрения его интересов.</a:t>
            </a:r>
            <a:endParaRPr lang="ru-RU" sz="1800" b="0" cap="none" dirty="0">
              <a:solidFill>
                <a:schemeClr val="tx1"/>
              </a:solidFill>
            </a:endParaRPr>
          </a:p>
        </p:txBody>
      </p:sp>
      <p:pic>
        <p:nvPicPr>
          <p:cNvPr id="65" name="Рисунок 6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99924" y="1419622"/>
            <a:ext cx="2938814" cy="1028045"/>
          </a:xfrm>
          <a:prstGeom prst="rect">
            <a:avLst/>
          </a:prstGeom>
        </p:spPr>
      </p:pic>
      <p:pic>
        <p:nvPicPr>
          <p:cNvPr id="66" name="Рисунок 6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7990" y="715217"/>
            <a:ext cx="2808312" cy="4453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30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22919" y="2187429"/>
            <a:ext cx="4425545" cy="2184521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Тренеры Учебного центра </a:t>
            </a:r>
            <a:r>
              <a:rPr lang="ru-RU" dirty="0" smtClean="0">
                <a:solidFill>
                  <a:schemeClr val="tx1"/>
                </a:solidFill>
              </a:rPr>
              <a:t>–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это </a:t>
            </a:r>
            <a:r>
              <a:rPr lang="ru-RU" dirty="0">
                <a:solidFill>
                  <a:schemeClr val="tx1"/>
                </a:solidFill>
              </a:rPr>
              <a:t>ранее работавшие в окнах специалисты, которые успешно освоили услуги различных направлений и на основе своего опыта и знаний готовы обучать слушателей, и профессиональные психологи-тренеры, которые готовы научить новичков и руководителей навыкам эффективной коммуникации, техникам развития стрессоустойчивости и алгоритмам работы  </a:t>
            </a:r>
            <a:r>
              <a:rPr lang="ru-RU" dirty="0" smtClean="0">
                <a:solidFill>
                  <a:schemeClr val="tx1"/>
                </a:solidFill>
              </a:rPr>
              <a:t>              в </a:t>
            </a:r>
            <a:r>
              <a:rPr lang="ru-RU" dirty="0">
                <a:solidFill>
                  <a:schemeClr val="tx1"/>
                </a:solidFill>
              </a:rPr>
              <a:t>нестандартных ситуациях.</a:t>
            </a:r>
          </a:p>
          <a:p>
            <a:endParaRPr lang="ru-RU" dirty="0"/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467544" y="250456"/>
            <a:ext cx="4832380" cy="46476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040"/>
              </a:lnSpc>
            </a:pPr>
            <a:r>
              <a:rPr lang="ru-RU" sz="2400" dirty="0"/>
              <a:t>Учебный центр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67543" y="694331"/>
            <a:ext cx="4920541" cy="47214"/>
          </a:xfrm>
          <a:prstGeom prst="rect">
            <a:avLst/>
          </a:prstGeom>
          <a:solidFill>
            <a:srgbClr val="E748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5412831" y="219257"/>
            <a:ext cx="3536608" cy="5222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бъект 6"/>
          <p:cNvSpPr txBox="1">
            <a:spLocks/>
          </p:cNvSpPr>
          <p:nvPr/>
        </p:nvSpPr>
        <p:spPr>
          <a:xfrm>
            <a:off x="5578202" y="298458"/>
            <a:ext cx="3242270" cy="34801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0" cap="none" dirty="0" smtClean="0">
                <a:solidFill>
                  <a:schemeClr val="tx2"/>
                </a:solidFill>
              </a:rPr>
              <a:t>Обучение и повышение квалификации</a:t>
            </a:r>
            <a:endParaRPr lang="ru-RU" b="0" cap="none" dirty="0">
              <a:solidFill>
                <a:schemeClr val="tx2"/>
              </a:solidFill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0203" y="4587974"/>
            <a:ext cx="979236" cy="41652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347" y="987574"/>
            <a:ext cx="4172366" cy="3716445"/>
          </a:xfrm>
          <a:prstGeom prst="rect">
            <a:avLst/>
          </a:prstGeom>
        </p:spPr>
      </p:pic>
      <p:sp>
        <p:nvSpPr>
          <p:cNvPr id="26" name="Текст 3"/>
          <p:cNvSpPr txBox="1">
            <a:spLocks/>
          </p:cNvSpPr>
          <p:nvPr/>
        </p:nvSpPr>
        <p:spPr>
          <a:xfrm>
            <a:off x="4322919" y="1090346"/>
            <a:ext cx="4139762" cy="1125274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i="0" kern="1200" cap="all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cap="none" dirty="0" smtClean="0">
                <a:solidFill>
                  <a:srgbClr val="E74825"/>
                </a:solidFill>
              </a:rPr>
              <a:t>Качественное корпоративное обучение – основа профессионального предоставления государственных услуг в наших центрах. </a:t>
            </a:r>
          </a:p>
          <a:p>
            <a:endParaRPr lang="ru-RU" dirty="0">
              <a:solidFill>
                <a:srgbClr val="E7482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897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757"/>
          <a:stretch/>
        </p:blipFill>
        <p:spPr>
          <a:xfrm>
            <a:off x="1871803" y="670023"/>
            <a:ext cx="7272197" cy="446034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0203" y="4587974"/>
            <a:ext cx="979236" cy="416520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467544" y="1275605"/>
            <a:ext cx="3096344" cy="3436639"/>
          </a:xfrm>
          <a:prstGeom prst="rect">
            <a:avLst/>
          </a:prstGeom>
          <a:solidFill>
            <a:srgbClr val="E748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05128" y="1465591"/>
            <a:ext cx="2886752" cy="30578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rtlCol="0" anchor="ctr"/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МОСКВА – </a:t>
            </a:r>
            <a:br>
              <a:rPr lang="ru-RU" sz="1600" b="1" dirty="0" smtClean="0">
                <a:solidFill>
                  <a:schemeClr val="bg1"/>
                </a:solidFill>
              </a:rPr>
            </a:br>
            <a:r>
              <a:rPr lang="ru-RU" sz="1600" b="1" dirty="0" smtClean="0">
                <a:solidFill>
                  <a:schemeClr val="bg1"/>
                </a:solidFill>
              </a:rPr>
              <a:t>в тройке мировых лидеров по развитию </a:t>
            </a:r>
            <a:r>
              <a:rPr lang="ru-RU" sz="1600" b="1" dirty="0" err="1" smtClean="0">
                <a:solidFill>
                  <a:schemeClr val="bg1"/>
                </a:solidFill>
              </a:rPr>
              <a:t>госуслуг</a:t>
            </a:r>
            <a:endParaRPr lang="ru-RU" sz="1600" b="1" dirty="0">
              <a:solidFill>
                <a:schemeClr val="bg1"/>
              </a:solidFill>
            </a:endParaRPr>
          </a:p>
          <a:p>
            <a:r>
              <a:rPr lang="ru-RU" sz="1600" dirty="0" smtClean="0">
                <a:solidFill>
                  <a:schemeClr val="bg1"/>
                </a:solidFill>
              </a:rPr>
              <a:t>по итогам исследования, проведенного </a:t>
            </a:r>
            <a:r>
              <a:rPr lang="en-US" sz="1600" dirty="0" err="1" smtClean="0">
                <a:solidFill>
                  <a:schemeClr val="bg1"/>
                </a:solidFill>
              </a:rPr>
              <a:t>Pricewaterhouse</a:t>
            </a:r>
            <a:r>
              <a:rPr lang="ru-RU" sz="1600" dirty="0" smtClean="0">
                <a:solidFill>
                  <a:schemeClr val="bg1"/>
                </a:solidFill>
              </a:rPr>
              <a:t/>
            </a:r>
            <a:br>
              <a:rPr lang="ru-RU" sz="1600" dirty="0" smtClean="0">
                <a:solidFill>
                  <a:schemeClr val="bg1"/>
                </a:solidFill>
              </a:rPr>
            </a:br>
            <a:r>
              <a:rPr lang="en-US" sz="1600" dirty="0" smtClean="0">
                <a:solidFill>
                  <a:schemeClr val="bg1"/>
                </a:solidFill>
              </a:rPr>
              <a:t>Coopers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24" name="Заголовок 6"/>
          <p:cNvSpPr txBox="1">
            <a:spLocks/>
          </p:cNvSpPr>
          <p:nvPr/>
        </p:nvSpPr>
        <p:spPr>
          <a:xfrm>
            <a:off x="467544" y="271799"/>
            <a:ext cx="3422934" cy="398224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/>
              <a:t>В МИРЕ</a:t>
            </a:r>
            <a:endParaRPr lang="ru-RU" sz="240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467544" y="695825"/>
            <a:ext cx="3605912" cy="45719"/>
          </a:xfrm>
          <a:prstGeom prst="rect">
            <a:avLst/>
          </a:prstGeom>
          <a:solidFill>
            <a:srgbClr val="E748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5412831" y="219257"/>
            <a:ext cx="3536608" cy="5222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бъект 6"/>
          <p:cNvSpPr txBox="1">
            <a:spLocks/>
          </p:cNvSpPr>
          <p:nvPr/>
        </p:nvSpPr>
        <p:spPr>
          <a:xfrm>
            <a:off x="5578202" y="298458"/>
            <a:ext cx="3242270" cy="34801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0" cap="none" dirty="0" smtClean="0">
                <a:solidFill>
                  <a:schemeClr val="tx2"/>
                </a:solidFill>
              </a:rPr>
              <a:t>Достижения</a:t>
            </a:r>
            <a:endParaRPr lang="ru-RU" b="0" cap="none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050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3164233" y="1424400"/>
            <a:ext cx="1281980" cy="3780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E74825"/>
                </a:solidFill>
              </a:rPr>
              <a:t>&gt;</a:t>
            </a:r>
            <a:r>
              <a:rPr lang="ru-RU" sz="3200" b="1" dirty="0" smtClean="0">
                <a:solidFill>
                  <a:srgbClr val="E74825"/>
                </a:solidFill>
              </a:rPr>
              <a:t>60</a:t>
            </a:r>
            <a:endParaRPr lang="ru-RU" dirty="0">
              <a:solidFill>
                <a:srgbClr val="E74825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299924" y="1164376"/>
            <a:ext cx="3960045" cy="6612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r>
              <a:rPr lang="ru-RU" sz="1600" dirty="0" smtClean="0">
                <a:solidFill>
                  <a:srgbClr val="E74825"/>
                </a:solidFill>
              </a:rPr>
              <a:t>очных программ</a:t>
            </a:r>
            <a:r>
              <a:rPr lang="en-US" sz="1600" dirty="0" smtClean="0">
                <a:solidFill>
                  <a:schemeClr val="tx2"/>
                </a:solidFill>
              </a:rPr>
              <a:t/>
            </a:r>
            <a:br>
              <a:rPr lang="en-US" sz="1600" dirty="0" smtClean="0">
                <a:solidFill>
                  <a:schemeClr val="tx2"/>
                </a:solidFill>
              </a:rPr>
            </a:br>
            <a:r>
              <a:rPr lang="ru-RU" sz="1600" dirty="0" smtClean="0">
                <a:solidFill>
                  <a:schemeClr val="tx2"/>
                </a:solidFill>
              </a:rPr>
              <a:t>для повышения квалификации</a:t>
            </a:r>
            <a:endParaRPr lang="ru-RU" sz="1600" dirty="0">
              <a:solidFill>
                <a:schemeClr val="tx2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372798" y="4225024"/>
            <a:ext cx="3653078" cy="360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r>
              <a:rPr lang="ru-RU" sz="1600" dirty="0" smtClean="0">
                <a:solidFill>
                  <a:srgbClr val="E74825"/>
                </a:solidFill>
              </a:rPr>
              <a:t>курсов</a:t>
            </a:r>
            <a:r>
              <a:rPr lang="ru-RU" sz="1600" dirty="0" smtClean="0">
                <a:solidFill>
                  <a:schemeClr val="accent1"/>
                </a:solidFill>
              </a:rPr>
              <a:t> </a:t>
            </a:r>
            <a:r>
              <a:rPr lang="ru-RU" sz="1600" dirty="0" smtClean="0">
                <a:solidFill>
                  <a:schemeClr val="tx2"/>
                </a:solidFill>
              </a:rPr>
              <a:t>дистанционного обучения</a:t>
            </a:r>
            <a:endParaRPr lang="ru-RU" sz="1600" dirty="0">
              <a:solidFill>
                <a:schemeClr val="tx2"/>
              </a:solidFill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3178181" y="3890840"/>
            <a:ext cx="2055867" cy="905613"/>
            <a:chOff x="6610128" y="1684960"/>
            <a:chExt cx="2055867" cy="905613"/>
          </a:xfrm>
        </p:grpSpPr>
        <p:pic>
          <p:nvPicPr>
            <p:cNvPr id="1027" name="Picture 3" descr="\\hamatovaor\Users\User\Google Диск\МФЦ\_БРЕНДИРОВАНИЕ И РЕКЛАМА\макеты\_Пиктограммы\icons-03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640262" y="1684960"/>
              <a:ext cx="1025733" cy="9056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Прямоугольник 26"/>
            <p:cNvSpPr/>
            <p:nvPr/>
          </p:nvSpPr>
          <p:spPr>
            <a:xfrm>
              <a:off x="6610128" y="2008886"/>
              <a:ext cx="1281980" cy="37804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 smtClean="0">
                  <a:solidFill>
                    <a:srgbClr val="E74825"/>
                  </a:solidFill>
                </a:rPr>
                <a:t>&gt;</a:t>
              </a:r>
              <a:r>
                <a:rPr lang="ru-RU" sz="3200" b="1" dirty="0" smtClean="0">
                  <a:solidFill>
                    <a:srgbClr val="E74825"/>
                  </a:solidFill>
                </a:rPr>
                <a:t>190</a:t>
              </a:r>
              <a:endParaRPr lang="ru-RU" dirty="0">
                <a:solidFill>
                  <a:srgbClr val="E74825"/>
                </a:solidFill>
              </a:endParaRPr>
            </a:p>
          </p:txBody>
        </p:sp>
      </p:grpSp>
      <p:sp>
        <p:nvSpPr>
          <p:cNvPr id="29" name="Прямоугольник 28"/>
          <p:cNvSpPr/>
          <p:nvPr/>
        </p:nvSpPr>
        <p:spPr>
          <a:xfrm>
            <a:off x="5372798" y="2796058"/>
            <a:ext cx="3931518" cy="13666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r>
              <a:rPr lang="ru-RU" sz="1600" dirty="0">
                <a:solidFill>
                  <a:srgbClr val="E74825"/>
                </a:solidFill>
              </a:rPr>
              <a:t>о</a:t>
            </a:r>
            <a:r>
              <a:rPr lang="ru-RU" sz="1600" dirty="0" smtClean="0">
                <a:solidFill>
                  <a:srgbClr val="E74825"/>
                </a:solidFill>
              </a:rPr>
              <a:t>бучающая </a:t>
            </a:r>
            <a:r>
              <a:rPr lang="ru-RU" sz="1600" dirty="0">
                <a:solidFill>
                  <a:srgbClr val="E74825"/>
                </a:solidFill>
              </a:rPr>
              <a:t>программа по приему маломобильных </a:t>
            </a:r>
            <a:r>
              <a:rPr lang="ru-RU" sz="1600" dirty="0" smtClean="0">
                <a:solidFill>
                  <a:srgbClr val="E74825"/>
                </a:solidFill>
              </a:rPr>
              <a:t>граждан</a:t>
            </a:r>
          </a:p>
          <a:p>
            <a:r>
              <a:rPr lang="ru-RU" sz="1600" dirty="0">
                <a:solidFill>
                  <a:schemeClr val="tx2"/>
                </a:solidFill>
              </a:rPr>
              <a:t>тренинг «Культура </a:t>
            </a:r>
            <a:r>
              <a:rPr lang="ru-RU" sz="1600" dirty="0" smtClean="0">
                <a:solidFill>
                  <a:schemeClr val="tx2"/>
                </a:solidFill>
              </a:rPr>
              <a:t>общения</a:t>
            </a:r>
            <a:br>
              <a:rPr lang="ru-RU" sz="1600" dirty="0" smtClean="0">
                <a:solidFill>
                  <a:schemeClr val="tx2"/>
                </a:solidFill>
              </a:rPr>
            </a:br>
            <a:r>
              <a:rPr lang="ru-RU" sz="1600" dirty="0" smtClean="0">
                <a:solidFill>
                  <a:schemeClr val="tx2"/>
                </a:solidFill>
              </a:rPr>
              <a:t>и </a:t>
            </a:r>
            <a:r>
              <a:rPr lang="ru-RU" sz="1600" dirty="0">
                <a:solidFill>
                  <a:schemeClr val="tx2"/>
                </a:solidFill>
              </a:rPr>
              <a:t>обслуживания людей с инвалидностью и ММГ»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490646" y="2045627"/>
            <a:ext cx="1916678" cy="3716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r>
              <a:rPr lang="en-US" sz="2800" b="1" dirty="0" smtClean="0">
                <a:solidFill>
                  <a:srgbClr val="E74825"/>
                </a:solidFill>
              </a:rPr>
              <a:t>&gt;</a:t>
            </a:r>
            <a:r>
              <a:rPr lang="ru-RU" sz="2800" b="1" dirty="0" smtClean="0">
                <a:solidFill>
                  <a:srgbClr val="E74825"/>
                </a:solidFill>
              </a:rPr>
              <a:t>17</a:t>
            </a:r>
            <a:r>
              <a:rPr lang="en-US" sz="2800" b="1" dirty="0" smtClean="0">
                <a:solidFill>
                  <a:srgbClr val="E74825"/>
                </a:solidFill>
              </a:rPr>
              <a:t>000</a:t>
            </a:r>
            <a:endParaRPr lang="ru-RU" sz="2800" dirty="0">
              <a:solidFill>
                <a:srgbClr val="E74825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8475" y="947678"/>
            <a:ext cx="896190" cy="40568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5450" y="1048684"/>
            <a:ext cx="1181420" cy="822450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3238284" y="2940952"/>
            <a:ext cx="2136461" cy="809065"/>
            <a:chOff x="2644419" y="2548735"/>
            <a:chExt cx="2136461" cy="809065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44419" y="2592729"/>
              <a:ext cx="775453" cy="756186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06899" y="2548735"/>
              <a:ext cx="773981" cy="766467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02625" y="2556321"/>
              <a:ext cx="809336" cy="801479"/>
            </a:xfrm>
            <a:prstGeom prst="rect">
              <a:avLst/>
            </a:prstGeom>
          </p:spPr>
        </p:pic>
      </p:grpSp>
      <p:pic>
        <p:nvPicPr>
          <p:cNvPr id="18" name="Рисунок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0072" y="81411"/>
            <a:ext cx="625792" cy="627906"/>
          </a:xfrm>
          <a:prstGeom prst="rect">
            <a:avLst/>
          </a:prstGeom>
        </p:spPr>
      </p:pic>
      <p:sp>
        <p:nvSpPr>
          <p:cNvPr id="37" name="Заголовок 1"/>
          <p:cNvSpPr txBox="1">
            <a:spLocks/>
          </p:cNvSpPr>
          <p:nvPr/>
        </p:nvSpPr>
        <p:spPr>
          <a:xfrm>
            <a:off x="467544" y="250456"/>
            <a:ext cx="4832380" cy="46476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040"/>
              </a:lnSpc>
            </a:pPr>
            <a:r>
              <a:rPr lang="ru-RU" sz="2400" dirty="0"/>
              <a:t>Учебный центр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467544" y="714145"/>
            <a:ext cx="4920541" cy="47214"/>
          </a:xfrm>
          <a:prstGeom prst="rect">
            <a:avLst/>
          </a:prstGeom>
          <a:solidFill>
            <a:srgbClr val="E748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5412831" y="219257"/>
            <a:ext cx="3536608" cy="5222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бъект 6"/>
          <p:cNvSpPr txBox="1">
            <a:spLocks/>
          </p:cNvSpPr>
          <p:nvPr/>
        </p:nvSpPr>
        <p:spPr>
          <a:xfrm>
            <a:off x="5578202" y="298458"/>
            <a:ext cx="3242270" cy="34801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0" cap="none" dirty="0" smtClean="0">
                <a:solidFill>
                  <a:schemeClr val="tx2"/>
                </a:solidFill>
              </a:rPr>
              <a:t>Обучение и повышение квалификации</a:t>
            </a:r>
            <a:endParaRPr lang="ru-RU" b="0" cap="none" dirty="0">
              <a:solidFill>
                <a:schemeClr val="tx2"/>
              </a:solidFill>
            </a:endParaRP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0203" y="4587974"/>
            <a:ext cx="979236" cy="416520"/>
          </a:xfrm>
          <a:prstGeom prst="rect">
            <a:avLst/>
          </a:prstGeom>
        </p:spPr>
      </p:pic>
      <p:grpSp>
        <p:nvGrpSpPr>
          <p:cNvPr id="10" name="Группа 9"/>
          <p:cNvGrpSpPr/>
          <p:nvPr/>
        </p:nvGrpSpPr>
        <p:grpSpPr>
          <a:xfrm>
            <a:off x="420897" y="901535"/>
            <a:ext cx="2422505" cy="4468175"/>
            <a:chOff x="505800" y="2180486"/>
            <a:chExt cx="2033947" cy="2319539"/>
          </a:xfrm>
        </p:grpSpPr>
        <p:grpSp>
          <p:nvGrpSpPr>
            <p:cNvPr id="9" name="Группа 8"/>
            <p:cNvGrpSpPr/>
            <p:nvPr/>
          </p:nvGrpSpPr>
          <p:grpSpPr>
            <a:xfrm>
              <a:off x="538131" y="2180486"/>
              <a:ext cx="2001616" cy="763016"/>
              <a:chOff x="382146" y="2195672"/>
              <a:chExt cx="2001616" cy="763016"/>
            </a:xfrm>
          </p:grpSpPr>
          <p:sp>
            <p:nvSpPr>
              <p:cNvPr id="12" name="Прямоугольник 11"/>
              <p:cNvSpPr/>
              <p:nvPr/>
            </p:nvSpPr>
            <p:spPr>
              <a:xfrm>
                <a:off x="402728" y="2195672"/>
                <a:ext cx="1981034" cy="41578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800" b="1" dirty="0" smtClean="0">
                    <a:solidFill>
                      <a:srgbClr val="E74825"/>
                    </a:solidFill>
                  </a:rPr>
                  <a:t>&gt;</a:t>
                </a:r>
                <a:r>
                  <a:rPr lang="ru-RU" sz="2800" b="1" dirty="0" smtClean="0">
                    <a:solidFill>
                      <a:srgbClr val="E74825"/>
                    </a:solidFill>
                  </a:rPr>
                  <a:t>10</a:t>
                </a:r>
                <a:r>
                  <a:rPr lang="en-US" sz="2800" b="1" dirty="0" smtClean="0">
                    <a:solidFill>
                      <a:srgbClr val="E74825"/>
                    </a:solidFill>
                  </a:rPr>
                  <a:t>000</a:t>
                </a:r>
                <a:endParaRPr lang="ru-RU" sz="1600" dirty="0">
                  <a:solidFill>
                    <a:srgbClr val="E74825"/>
                  </a:solidFill>
                </a:endParaRPr>
              </a:p>
            </p:txBody>
          </p:sp>
          <p:sp>
            <p:nvSpPr>
              <p:cNvPr id="13" name="Прямоугольник 12"/>
              <p:cNvSpPr/>
              <p:nvPr/>
            </p:nvSpPr>
            <p:spPr>
              <a:xfrm>
                <a:off x="382146" y="2499110"/>
                <a:ext cx="1916373" cy="4595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rtlCol="0" anchor="t"/>
              <a:lstStyle/>
              <a:p>
                <a:r>
                  <a:rPr lang="ru-RU" sz="1600" b="1" dirty="0">
                    <a:solidFill>
                      <a:schemeClr val="tx2"/>
                    </a:solidFill>
                  </a:rPr>
                  <a:t>о</a:t>
                </a:r>
                <a:r>
                  <a:rPr lang="ru-RU" sz="1600" b="1" dirty="0" smtClean="0">
                    <a:solidFill>
                      <a:schemeClr val="tx2"/>
                    </a:solidFill>
                  </a:rPr>
                  <a:t>чных человеко-курсов в год </a:t>
                </a:r>
              </a:p>
            </p:txBody>
          </p:sp>
        </p:grpSp>
        <p:grpSp>
          <p:nvGrpSpPr>
            <p:cNvPr id="6" name="Группа 5"/>
            <p:cNvGrpSpPr/>
            <p:nvPr/>
          </p:nvGrpSpPr>
          <p:grpSpPr>
            <a:xfrm>
              <a:off x="505800" y="3501680"/>
              <a:ext cx="2007127" cy="998345"/>
              <a:chOff x="349815" y="3516866"/>
              <a:chExt cx="2007127" cy="998345"/>
            </a:xfrm>
          </p:grpSpPr>
          <p:sp>
            <p:nvSpPr>
              <p:cNvPr id="24" name="Прямоугольник 23"/>
              <p:cNvSpPr/>
              <p:nvPr/>
            </p:nvSpPr>
            <p:spPr>
              <a:xfrm>
                <a:off x="375908" y="3516866"/>
                <a:ext cx="1981034" cy="41578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800" b="1" dirty="0" smtClean="0">
                    <a:solidFill>
                      <a:srgbClr val="E74825"/>
                    </a:solidFill>
                  </a:rPr>
                  <a:t>&gt;</a:t>
                </a:r>
                <a:r>
                  <a:rPr lang="ru-RU" sz="2800" b="1" dirty="0" smtClean="0">
                    <a:solidFill>
                      <a:srgbClr val="E74825"/>
                    </a:solidFill>
                  </a:rPr>
                  <a:t>120</a:t>
                </a:r>
                <a:r>
                  <a:rPr lang="en-US" sz="2800" b="1" dirty="0" smtClean="0">
                    <a:solidFill>
                      <a:srgbClr val="E74825"/>
                    </a:solidFill>
                  </a:rPr>
                  <a:t>000</a:t>
                </a:r>
                <a:endParaRPr lang="ru-RU" sz="1600" dirty="0">
                  <a:solidFill>
                    <a:srgbClr val="E74825"/>
                  </a:solidFill>
                </a:endParaRPr>
              </a:p>
            </p:txBody>
          </p:sp>
          <p:sp>
            <p:nvSpPr>
              <p:cNvPr id="25" name="Прямоугольник 24"/>
              <p:cNvSpPr/>
              <p:nvPr/>
            </p:nvSpPr>
            <p:spPr>
              <a:xfrm>
                <a:off x="349815" y="3833857"/>
                <a:ext cx="1981033" cy="68135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rtlCol="0" anchor="t"/>
              <a:lstStyle/>
              <a:p>
                <a:r>
                  <a:rPr lang="ru-RU" sz="1600" b="1" dirty="0">
                    <a:solidFill>
                      <a:schemeClr val="tx2"/>
                    </a:solidFill>
                  </a:rPr>
                  <a:t>человеко-курсов дистанционного обучения </a:t>
                </a:r>
                <a:endParaRPr lang="ru-RU" sz="1600" b="1" dirty="0" smtClean="0">
                  <a:solidFill>
                    <a:schemeClr val="tx2"/>
                  </a:solidFill>
                </a:endParaRPr>
              </a:p>
            </p:txBody>
          </p:sp>
        </p:grpSp>
      </p:grpSp>
      <p:sp>
        <p:nvSpPr>
          <p:cNvPr id="11" name="TextBox 10"/>
          <p:cNvSpPr txBox="1"/>
          <p:nvPr/>
        </p:nvSpPr>
        <p:spPr>
          <a:xfrm>
            <a:off x="3322089" y="2373107"/>
            <a:ext cx="1348802" cy="429251"/>
          </a:xfrm>
          <a:prstGeom prst="rect">
            <a:avLst/>
          </a:prstGeom>
        </p:spPr>
        <p:txBody>
          <a:bodyPr vert="horz" wrap="square" lIns="0" tIns="0" rIns="0" bIns="0" rtlCol="0" anchor="b" anchorCtr="0">
            <a:normAutofit fontScale="92500" lnSpcReduction="10000"/>
          </a:bodyPr>
          <a:lstStyle/>
          <a:p>
            <a:r>
              <a:rPr lang="en-US" sz="3200" b="1" dirty="0" smtClean="0">
                <a:solidFill>
                  <a:srgbClr val="E74825"/>
                </a:solidFill>
              </a:rPr>
              <a:t>&gt;</a:t>
            </a:r>
            <a:r>
              <a:rPr lang="ru-RU" sz="3200" b="1" dirty="0" smtClean="0">
                <a:solidFill>
                  <a:srgbClr val="E74825"/>
                </a:solidFill>
              </a:rPr>
              <a:t>50</a:t>
            </a:r>
            <a:endParaRPr lang="ru-RU" sz="3200" dirty="0">
              <a:solidFill>
                <a:srgbClr val="E74825"/>
              </a:solidFill>
            </a:endParaRPr>
          </a:p>
          <a:p>
            <a:endParaRPr lang="ru-RU" sz="1400" b="1" i="0" cap="all" dirty="0" smtClean="0">
              <a:solidFill>
                <a:schemeClr val="accent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431220" y="2289721"/>
            <a:ext cx="3712780" cy="319144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r>
              <a:rPr lang="ru-RU" sz="1600" i="0" dirty="0" smtClean="0">
                <a:solidFill>
                  <a:srgbClr val="E74825"/>
                </a:solidFill>
              </a:rPr>
              <a:t>программ для обучения в формате </a:t>
            </a:r>
            <a:r>
              <a:rPr lang="ru-RU" sz="1600" i="0" dirty="0" err="1" smtClean="0">
                <a:solidFill>
                  <a:srgbClr val="E74825"/>
                </a:solidFill>
              </a:rPr>
              <a:t>вебинаров</a:t>
            </a:r>
            <a:r>
              <a:rPr lang="ru-RU" sz="1600" i="0" dirty="0" smtClean="0">
                <a:solidFill>
                  <a:srgbClr val="E74825"/>
                </a:solidFill>
              </a:rPr>
              <a:t>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83568" y="3479387"/>
            <a:ext cx="1080120" cy="270630"/>
          </a:xfrm>
          <a:prstGeom prst="rect">
            <a:avLst/>
          </a:prstGeom>
        </p:spPr>
        <p:txBody>
          <a:bodyPr vert="horz" wrap="square" lIns="0" tIns="0" rIns="0" bIns="0" rtlCol="0" anchor="b" anchorCtr="0">
            <a:normAutofit/>
          </a:bodyPr>
          <a:lstStyle/>
          <a:p>
            <a:endParaRPr lang="ru-RU" sz="1400" b="1" i="0" cap="all" dirty="0" smtClean="0">
              <a:solidFill>
                <a:schemeClr val="accent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53705" y="2782495"/>
            <a:ext cx="1823618" cy="346744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r>
              <a:rPr lang="ru-RU" sz="1600" b="1" i="0" dirty="0" smtClean="0">
                <a:solidFill>
                  <a:schemeClr val="tx2"/>
                </a:solidFill>
              </a:rPr>
              <a:t>человеко-курсов в год в формате </a:t>
            </a:r>
            <a:r>
              <a:rPr lang="ru-RU" sz="1600" b="1" i="0" dirty="0" err="1" smtClean="0">
                <a:solidFill>
                  <a:schemeClr val="tx2"/>
                </a:solidFill>
              </a:rPr>
              <a:t>вебинаров</a:t>
            </a:r>
            <a:endParaRPr lang="ru-RU" sz="1600" b="1" i="0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353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476673" y="1024326"/>
            <a:ext cx="4383360" cy="129995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467544" y="695825"/>
            <a:ext cx="4392489" cy="45719"/>
          </a:xfrm>
          <a:prstGeom prst="rect">
            <a:avLst/>
          </a:prstGeom>
          <a:solidFill>
            <a:srgbClr val="E748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5148064" y="219257"/>
            <a:ext cx="3801375" cy="5222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бъект 6"/>
          <p:cNvSpPr txBox="1">
            <a:spLocks/>
          </p:cNvSpPr>
          <p:nvPr/>
        </p:nvSpPr>
        <p:spPr>
          <a:xfrm>
            <a:off x="5299924" y="298458"/>
            <a:ext cx="3520548" cy="34801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0" cap="none" dirty="0" smtClean="0">
                <a:solidFill>
                  <a:schemeClr val="tx2"/>
                </a:solidFill>
              </a:rPr>
              <a:t>Акции</a:t>
            </a:r>
            <a:endParaRPr lang="ru-RU" b="0" cap="none" dirty="0">
              <a:solidFill>
                <a:schemeClr val="tx2"/>
              </a:solidFill>
            </a:endParaRP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0203" y="4587974"/>
            <a:ext cx="979236" cy="416520"/>
          </a:xfrm>
          <a:prstGeom prst="rect">
            <a:avLst/>
          </a:prstGeom>
        </p:spPr>
      </p:pic>
      <p:sp>
        <p:nvSpPr>
          <p:cNvPr id="62" name="object 14"/>
          <p:cNvSpPr txBox="1"/>
          <p:nvPr/>
        </p:nvSpPr>
        <p:spPr>
          <a:xfrm>
            <a:off x="935957" y="1077781"/>
            <a:ext cx="1007011" cy="457052"/>
          </a:xfrm>
          <a:prstGeom prst="rect">
            <a:avLst/>
          </a:prstGeom>
        </p:spPr>
        <p:txBody>
          <a:bodyPr vert="horz" wrap="square" lIns="0" tIns="25912" rIns="0" bIns="0" rtlCol="0">
            <a:spAutoFit/>
          </a:bodyPr>
          <a:lstStyle/>
          <a:p>
            <a:pPr marL="8637" marR="3455" algn="r">
              <a:spcBef>
                <a:spcPts val="204"/>
              </a:spcBef>
            </a:pPr>
            <a:r>
              <a:rPr lang="ru-RU" sz="1400" b="1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Основная цель</a:t>
            </a:r>
            <a:endParaRPr sz="1400" b="1" dirty="0">
              <a:solidFill>
                <a:srgbClr val="E748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object 15"/>
          <p:cNvSpPr txBox="1"/>
          <p:nvPr/>
        </p:nvSpPr>
        <p:spPr>
          <a:xfrm>
            <a:off x="575362" y="1755298"/>
            <a:ext cx="1367607" cy="457052"/>
          </a:xfrm>
          <a:prstGeom prst="rect">
            <a:avLst/>
          </a:prstGeom>
        </p:spPr>
        <p:txBody>
          <a:bodyPr vert="horz" wrap="square" lIns="0" tIns="25912" rIns="0" bIns="0" rtlCol="0">
            <a:spAutoFit/>
          </a:bodyPr>
          <a:lstStyle/>
          <a:p>
            <a:pPr marL="8637" marR="3455" algn="r">
              <a:spcBef>
                <a:spcPts val="204"/>
              </a:spcBef>
            </a:pPr>
            <a:r>
              <a:rPr lang="ru-RU" sz="1400" b="1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Персональный помощник</a:t>
            </a:r>
            <a:endParaRPr sz="1400" b="1" dirty="0">
              <a:solidFill>
                <a:srgbClr val="E748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object 21"/>
          <p:cNvSpPr txBox="1"/>
          <p:nvPr/>
        </p:nvSpPr>
        <p:spPr>
          <a:xfrm>
            <a:off x="2230998" y="1148020"/>
            <a:ext cx="2817921" cy="393442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8637">
              <a:lnSpc>
                <a:spcPts val="1020"/>
              </a:lnSpc>
            </a:pPr>
            <a:r>
              <a:rPr lang="ru-RU" sz="1200" dirty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обеспечение ветеранов всеми возможными государственными услугами на дому</a:t>
            </a:r>
            <a:endParaRPr sz="1050" dirty="0">
              <a:solidFill>
                <a:srgbClr val="623B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object 23"/>
          <p:cNvSpPr txBox="1"/>
          <p:nvPr/>
        </p:nvSpPr>
        <p:spPr>
          <a:xfrm>
            <a:off x="2230999" y="3213732"/>
            <a:ext cx="2425481" cy="392881"/>
          </a:xfrm>
          <a:prstGeom prst="rect">
            <a:avLst/>
          </a:prstGeom>
        </p:spPr>
        <p:txBody>
          <a:bodyPr vert="horz" wrap="square" lIns="0" tIns="23321" rIns="0" bIns="0" rtlCol="0">
            <a:spAutoFit/>
          </a:bodyPr>
          <a:lstStyle/>
          <a:p>
            <a:pPr marL="8637" marR="252208"/>
            <a:r>
              <a:rPr lang="ru-RU" sz="1200" spc="-7" dirty="0" smtClean="0">
                <a:latin typeface="Arial" panose="020B0604020202020204" pitchFamily="34" charset="0"/>
                <a:cs typeface="Arial" panose="020B0604020202020204" pitchFamily="34" charset="0"/>
              </a:rPr>
              <a:t>звонков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руководителям центров </a:t>
            </a:r>
            <a:r>
              <a:rPr lang="ru-RU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госуслуг</a:t>
            </a:r>
            <a:endParaRPr sz="1200" spc="-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object 24"/>
          <p:cNvSpPr txBox="1"/>
          <p:nvPr/>
        </p:nvSpPr>
        <p:spPr>
          <a:xfrm>
            <a:off x="2236618" y="4055727"/>
            <a:ext cx="1838682" cy="209522"/>
          </a:xfrm>
          <a:prstGeom prst="rect">
            <a:avLst/>
          </a:prstGeom>
        </p:spPr>
        <p:txBody>
          <a:bodyPr vert="horz" wrap="square" lIns="0" tIns="24616" rIns="0" bIns="0" rtlCol="0">
            <a:spAutoFit/>
          </a:bodyPr>
          <a:lstStyle/>
          <a:p>
            <a:pPr marL="8637" marR="3455"/>
            <a:r>
              <a:rPr lang="ru-RU" sz="1200" spc="-3" dirty="0">
                <a:latin typeface="Arial" panose="020B0604020202020204" pitchFamily="34" charset="0"/>
                <a:cs typeface="Arial" panose="020B0604020202020204" pitchFamily="34" charset="0"/>
              </a:rPr>
              <a:t>оказанных услуг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object 26"/>
          <p:cNvSpPr txBox="1"/>
          <p:nvPr/>
        </p:nvSpPr>
        <p:spPr>
          <a:xfrm>
            <a:off x="722476" y="2561981"/>
            <a:ext cx="1220492" cy="388249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19865" algn="r">
              <a:lnSpc>
                <a:spcPts val="2754"/>
              </a:lnSpc>
            </a:pPr>
            <a:r>
              <a:rPr lang="en-US" sz="3775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ru-RU" sz="3775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sz="3775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ru-RU" sz="2176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775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</a:t>
            </a:r>
            <a:endParaRPr sz="952" dirty="0">
              <a:solidFill>
                <a:srgbClr val="E748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2242597" y="1739459"/>
            <a:ext cx="2158250" cy="461665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lvl="0"/>
            <a:r>
              <a:rPr lang="ru-RU" sz="1200" spc="-7" dirty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руководитель центра </a:t>
            </a:r>
            <a:r>
              <a:rPr lang="ru-RU" sz="1200" spc="-7" dirty="0" err="1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госуслуг</a:t>
            </a:r>
            <a:endParaRPr lang="ru-RU" sz="1200" spc="-7" dirty="0">
              <a:solidFill>
                <a:srgbClr val="623B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object 26"/>
          <p:cNvSpPr txBox="1"/>
          <p:nvPr/>
        </p:nvSpPr>
        <p:spPr>
          <a:xfrm>
            <a:off x="834683" y="3410173"/>
            <a:ext cx="1108284" cy="215125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19865" algn="r">
              <a:lnSpc>
                <a:spcPts val="1020"/>
              </a:lnSpc>
            </a:pPr>
            <a:r>
              <a:rPr lang="ru-RU" sz="3775" b="1" baseline="-8258" dirty="0" smtClean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19 243  </a:t>
            </a:r>
            <a:r>
              <a:rPr lang="ru-RU" sz="3775" b="1" dirty="0" smtClean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ru-RU" sz="952" spc="-7" dirty="0" smtClean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sz="952" dirty="0">
              <a:solidFill>
                <a:srgbClr val="E748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object 26"/>
          <p:cNvSpPr txBox="1"/>
          <p:nvPr/>
        </p:nvSpPr>
        <p:spPr>
          <a:xfrm>
            <a:off x="787043" y="4160488"/>
            <a:ext cx="1155924" cy="136962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19865" algn="r">
              <a:lnSpc>
                <a:spcPts val="1020"/>
              </a:lnSpc>
            </a:pPr>
            <a:r>
              <a:rPr lang="en-US" sz="3775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ru-RU" sz="3775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ru-RU" sz="3775" b="1" baseline="-8258" dirty="0" smtClean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912  </a:t>
            </a:r>
            <a:r>
              <a:rPr lang="ru-RU" sz="3775" b="1" dirty="0" smtClean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952" spc="-7" dirty="0" smtClean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sz="952" dirty="0">
              <a:solidFill>
                <a:srgbClr val="E748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2153965" y="2542866"/>
            <a:ext cx="28217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865"/>
            <a:r>
              <a:rPr lang="ru-RU" sz="1200" spc="-7" dirty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ветеранов </a:t>
            </a:r>
            <a:r>
              <a:rPr lang="ru-RU" sz="1200" spc="-7" dirty="0" smtClean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Великой Отечественной </a:t>
            </a:r>
            <a:r>
              <a:rPr lang="ru-RU" sz="1200" spc="-7" dirty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войны</a:t>
            </a:r>
            <a:endParaRPr lang="ru-RU" sz="1200" dirty="0">
              <a:solidFill>
                <a:srgbClr val="623B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588224" y="2670227"/>
            <a:ext cx="914400" cy="9144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/>
          <a:p>
            <a:endParaRPr lang="ru-RU" sz="1400" b="1" i="0" cap="all" dirty="0" smtClean="0">
              <a:solidFill>
                <a:schemeClr val="accent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96045" y="292320"/>
            <a:ext cx="4572000" cy="3539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7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«МОСКВА – С ЗАБОТОЙ </a:t>
            </a:r>
            <a:r>
              <a:rPr lang="ru-RU" sz="17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ВЕТЕРАНАХ»</a:t>
            </a:r>
            <a:endParaRPr lang="ru-RU" sz="1700" b="1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356" r="9561"/>
          <a:stretch/>
        </p:blipFill>
        <p:spPr>
          <a:xfrm>
            <a:off x="5148064" y="1018381"/>
            <a:ext cx="3816424" cy="3344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62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5148063" y="1563638"/>
            <a:ext cx="3752634" cy="279446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467544" y="695825"/>
            <a:ext cx="4392489" cy="45719"/>
          </a:xfrm>
          <a:prstGeom prst="rect">
            <a:avLst/>
          </a:prstGeom>
          <a:solidFill>
            <a:srgbClr val="E748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0203" y="4587974"/>
            <a:ext cx="979236" cy="416520"/>
          </a:xfrm>
          <a:prstGeom prst="rect">
            <a:avLst/>
          </a:prstGeom>
        </p:spPr>
      </p:pic>
      <p:sp>
        <p:nvSpPr>
          <p:cNvPr id="76" name="object 23"/>
          <p:cNvSpPr txBox="1"/>
          <p:nvPr/>
        </p:nvSpPr>
        <p:spPr>
          <a:xfrm>
            <a:off x="6350939" y="1689334"/>
            <a:ext cx="2594036" cy="346714"/>
          </a:xfrm>
          <a:prstGeom prst="rect">
            <a:avLst/>
          </a:prstGeom>
        </p:spPr>
        <p:txBody>
          <a:bodyPr vert="horz" wrap="square" lIns="0" tIns="23321" rIns="0" bIns="0" rtlCol="0">
            <a:spAutoFit/>
          </a:bodyPr>
          <a:lstStyle/>
          <a:p>
            <a:r>
              <a:rPr lang="ru-RU" sz="1050" spc="-7" dirty="0">
                <a:latin typeface="Arial" panose="020B0604020202020204" pitchFamily="34" charset="0"/>
                <a:cs typeface="Arial" panose="020B0604020202020204" pitchFamily="34" charset="0"/>
              </a:rPr>
              <a:t>документов и вещественных </a:t>
            </a:r>
            <a:r>
              <a:rPr lang="ru-RU" sz="1050" spc="-7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050" spc="-7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50" spc="-7" dirty="0" smtClean="0">
                <a:latin typeface="Arial" panose="020B0604020202020204" pitchFamily="34" charset="0"/>
                <a:cs typeface="Arial" panose="020B0604020202020204" pitchFamily="34" charset="0"/>
              </a:rPr>
              <a:t>источников 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собрано в ходе акции </a:t>
            </a:r>
          </a:p>
        </p:txBody>
      </p:sp>
      <p:sp>
        <p:nvSpPr>
          <p:cNvPr id="77" name="object 26"/>
          <p:cNvSpPr txBox="1"/>
          <p:nvPr/>
        </p:nvSpPr>
        <p:spPr>
          <a:xfrm>
            <a:off x="5187902" y="1865374"/>
            <a:ext cx="1013339" cy="178383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19865" algn="r">
              <a:lnSpc>
                <a:spcPts val="1020"/>
              </a:lnSpc>
              <a:spcBef>
                <a:spcPts val="408"/>
              </a:spcBef>
            </a:pPr>
            <a:r>
              <a:rPr lang="ru-RU" sz="3775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ru-RU" sz="3775" b="1" baseline="-8258" dirty="0" smtClean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216</a:t>
            </a:r>
            <a:endParaRPr sz="3775" b="1" baseline="-8258" dirty="0">
              <a:solidFill>
                <a:srgbClr val="E748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object 26"/>
          <p:cNvSpPr txBox="1"/>
          <p:nvPr/>
        </p:nvSpPr>
        <p:spPr>
          <a:xfrm>
            <a:off x="5187902" y="3311416"/>
            <a:ext cx="1013339" cy="178383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19865" algn="r">
              <a:lnSpc>
                <a:spcPts val="1020"/>
              </a:lnSpc>
              <a:spcBef>
                <a:spcPts val="408"/>
              </a:spcBef>
            </a:pPr>
            <a:r>
              <a:rPr lang="ru-RU" sz="3775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ru-RU" sz="1632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9" name="object 23"/>
          <p:cNvSpPr txBox="1"/>
          <p:nvPr/>
        </p:nvSpPr>
        <p:spPr>
          <a:xfrm>
            <a:off x="6350939" y="3120515"/>
            <a:ext cx="2368134" cy="369284"/>
          </a:xfrm>
          <a:prstGeom prst="rect">
            <a:avLst/>
          </a:prstGeom>
        </p:spPr>
        <p:txBody>
          <a:bodyPr vert="horz" wrap="square" lIns="0" tIns="23321" rIns="0" bIns="0" rtlCol="0">
            <a:spAutoFit/>
          </a:bodyPr>
          <a:lstStyle/>
          <a:p>
            <a:pPr>
              <a:lnSpc>
                <a:spcPct val="107000"/>
              </a:lnSpc>
            </a:pP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выставок МФЦ г.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Москвы </a:t>
            </a:r>
            <a:b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на основе собранных материалов</a:t>
            </a:r>
          </a:p>
        </p:txBody>
      </p:sp>
      <p:sp>
        <p:nvSpPr>
          <p:cNvPr id="35" name="object 26"/>
          <p:cNvSpPr txBox="1"/>
          <p:nvPr/>
        </p:nvSpPr>
        <p:spPr>
          <a:xfrm>
            <a:off x="5187902" y="2334543"/>
            <a:ext cx="1013339" cy="178383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19865" algn="r">
              <a:lnSpc>
                <a:spcPts val="1020"/>
              </a:lnSpc>
              <a:spcBef>
                <a:spcPts val="408"/>
              </a:spcBef>
            </a:pPr>
            <a:r>
              <a:rPr lang="en-US" sz="2400" b="1" baseline="-8258" dirty="0" smtClean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ru-RU" sz="3775" b="1" baseline="-8258" dirty="0" smtClean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2 000</a:t>
            </a:r>
            <a:endParaRPr sz="3775" b="1" baseline="-8258" dirty="0">
              <a:solidFill>
                <a:srgbClr val="E748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225454" y="2259010"/>
            <a:ext cx="4572000" cy="2539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050" spc="-7" dirty="0" smtClean="0">
                <a:latin typeface="Arial" panose="020B0604020202020204" pitchFamily="34" charset="0"/>
                <a:cs typeface="Arial" panose="020B0604020202020204" pitchFamily="34" charset="0"/>
              </a:rPr>
              <a:t> документов </a:t>
            </a:r>
            <a:r>
              <a:rPr lang="ru-RU" sz="1050" spc="-7" dirty="0">
                <a:latin typeface="Arial" panose="020B0604020202020204" pitchFamily="34" charset="0"/>
                <a:cs typeface="Arial" panose="020B0604020202020204" pitchFamily="34" charset="0"/>
              </a:rPr>
              <a:t>про </a:t>
            </a:r>
            <a:r>
              <a:rPr lang="ru-RU" sz="1050" spc="-7" dirty="0" smtClean="0">
                <a:latin typeface="Arial" panose="020B0604020202020204" pitchFamily="34" charset="0"/>
                <a:cs typeface="Arial" panose="020B0604020202020204" pitchFamily="34" charset="0"/>
              </a:rPr>
              <a:t>ВОВ изучено</a:t>
            </a:r>
            <a:endParaRPr lang="ru-RU" sz="1050" spc="-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object 26"/>
          <p:cNvSpPr txBox="1"/>
          <p:nvPr/>
        </p:nvSpPr>
        <p:spPr>
          <a:xfrm>
            <a:off x="5187902" y="2824926"/>
            <a:ext cx="1013339" cy="178383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19865" algn="r">
              <a:lnSpc>
                <a:spcPts val="1020"/>
              </a:lnSpc>
              <a:spcBef>
                <a:spcPts val="408"/>
              </a:spcBef>
            </a:pPr>
            <a:r>
              <a:rPr lang="ru-RU" sz="3775" b="1" baseline="-8258" dirty="0" smtClean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baseline="-8258" dirty="0" smtClean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ru-RU" sz="2400" b="1" baseline="-8258" dirty="0" smtClean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775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500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256643" y="2613580"/>
            <a:ext cx="1723036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50" spc="-7" dirty="0">
                <a:latin typeface="Arial" panose="020B0604020202020204" pitchFamily="34" charset="0"/>
                <a:cs typeface="Arial" panose="020B0604020202020204" pitchFamily="34" charset="0"/>
              </a:rPr>
              <a:t>документов и </a:t>
            </a:r>
            <a:r>
              <a:rPr lang="ru-RU" sz="1050" spc="-7" dirty="0" smtClean="0">
                <a:latin typeface="Arial" panose="020B0604020202020204" pitchFamily="34" charset="0"/>
                <a:cs typeface="Arial" panose="020B0604020202020204" pitchFamily="34" charset="0"/>
              </a:rPr>
              <a:t>предметов</a:t>
            </a:r>
          </a:p>
          <a:p>
            <a:r>
              <a:rPr lang="ru-RU" sz="1050" spc="-7" dirty="0" smtClean="0">
                <a:latin typeface="Arial" panose="020B0604020202020204" pitchFamily="34" charset="0"/>
                <a:cs typeface="Arial" panose="020B0604020202020204" pitchFamily="34" charset="0"/>
              </a:rPr>
              <a:t>опубликовано</a:t>
            </a:r>
            <a:endParaRPr lang="ru-RU" sz="1050" spc="-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6045" y="292320"/>
            <a:ext cx="4572000" cy="3539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7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«МОСКВА – С ЗАБОТОЙ </a:t>
            </a:r>
            <a:r>
              <a:rPr lang="ru-RU" sz="17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 </a:t>
            </a:r>
            <a:r>
              <a:rPr lang="ru-RU" sz="17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ИСТОРИИ»</a:t>
            </a:r>
          </a:p>
        </p:txBody>
      </p:sp>
      <p:sp>
        <p:nvSpPr>
          <p:cNvPr id="44" name="object 23"/>
          <p:cNvSpPr txBox="1"/>
          <p:nvPr/>
        </p:nvSpPr>
        <p:spPr>
          <a:xfrm>
            <a:off x="467544" y="1876324"/>
            <a:ext cx="4351332" cy="2516539"/>
          </a:xfrm>
          <a:prstGeom prst="rect">
            <a:avLst/>
          </a:prstGeom>
        </p:spPr>
        <p:txBody>
          <a:bodyPr vert="horz" wrap="square" lIns="0" tIns="23321" rIns="0" bIns="0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В ходе проекта «Москва – с заботой об истории» горожане передают на вечное хранение в </a:t>
            </a:r>
            <a:r>
              <a:rPr lang="ru-RU" sz="1050" dirty="0" err="1">
                <a:latin typeface="Arial" panose="020B0604020202020204" pitchFamily="34" charset="0"/>
                <a:cs typeface="Arial" panose="020B0604020202020204" pitchFamily="34" charset="0"/>
              </a:rPr>
              <a:t>Главархив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 семейные реликвии времен Великой Отечественной войны. </a:t>
            </a:r>
            <a:endParaRPr lang="ru-RU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600"/>
              </a:spcBef>
            </a:pP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Цель 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проекта </a:t>
            </a: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сохранить память о подвигах героев, подаривших будущим поколениям мирное небо над головой. </a:t>
            </a:r>
            <a:endParaRPr lang="ru-RU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600"/>
              </a:spcBef>
            </a:pP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Фотографии 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и документы, письма с фронта, дневники солдат вошли </a:t>
            </a: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основу выставки. Среди множества уникальных историй были выбраны самые проникновенные истории и интересные факты, которые хранились в домашних архивах и ранее нигде </a:t>
            </a: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не 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выставлялись</a:t>
            </a: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spcBef>
                <a:spcPts val="600"/>
              </a:spcBef>
            </a:pP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Уникальность 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выставки в том, что на ней можно увидеть экспонаты своих знакомых и друзей, а, передав материалы в </a:t>
            </a:r>
            <a:r>
              <a:rPr lang="ru-RU" sz="1050" dirty="0" err="1">
                <a:latin typeface="Arial" panose="020B0604020202020204" pitchFamily="34" charset="0"/>
                <a:cs typeface="Arial" panose="020B0604020202020204" pitchFamily="34" charset="0"/>
              </a:rPr>
              <a:t>Главархив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, самому рассказать историю своей семьи и сделать ее частью общего прошлого нашей страны.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286841" y="3723878"/>
            <a:ext cx="914400" cy="501728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/>
          <a:p>
            <a:pPr algn="r">
              <a:lnSpc>
                <a:spcPts val="1700"/>
              </a:lnSpc>
            </a:pPr>
            <a:r>
              <a:rPr lang="ru-RU" sz="3200" b="1" i="0" cap="all" dirty="0" smtClean="0">
                <a:solidFill>
                  <a:srgbClr val="E74825"/>
                </a:solidFill>
              </a:rPr>
              <a:t>4,6</a:t>
            </a:r>
            <a:endParaRPr lang="ru-RU" sz="3600" b="1" cap="all" dirty="0">
              <a:solidFill>
                <a:srgbClr val="E74825"/>
              </a:solidFill>
            </a:endParaRPr>
          </a:p>
          <a:p>
            <a:pPr algn="r">
              <a:lnSpc>
                <a:spcPts val="1700"/>
              </a:lnSpc>
            </a:pPr>
            <a:r>
              <a:rPr lang="ru-RU" sz="1400" i="0" cap="all" dirty="0" smtClean="0">
                <a:solidFill>
                  <a:srgbClr val="E74825"/>
                </a:solidFill>
              </a:rPr>
              <a:t>из 5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350939" y="3649590"/>
            <a:ext cx="2181501" cy="288032"/>
          </a:xfrm>
          <a:prstGeom prst="rect">
            <a:avLst/>
          </a:prstGeom>
        </p:spPr>
        <p:txBody>
          <a:bodyPr vert="horz" wrap="square" lIns="0" tIns="0" rIns="0" bIns="0" rtlCol="0" anchor="b" anchorCtr="0">
            <a:normAutofit fontScale="77500" lnSpcReduction="20000"/>
          </a:bodyPr>
          <a:lstStyle/>
          <a:p>
            <a:r>
              <a:rPr lang="ru-RU" sz="1400" i="0" dirty="0" smtClean="0">
                <a:solidFill>
                  <a:schemeClr val="tx2"/>
                </a:solidFill>
              </a:rPr>
              <a:t>средняя оценка выставки москвичами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5148064" y="219257"/>
            <a:ext cx="3801375" cy="5222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бъект 6"/>
          <p:cNvSpPr txBox="1">
            <a:spLocks/>
          </p:cNvSpPr>
          <p:nvPr/>
        </p:nvSpPr>
        <p:spPr>
          <a:xfrm>
            <a:off x="5299924" y="298458"/>
            <a:ext cx="3520548" cy="34801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0" cap="none" dirty="0" smtClean="0">
                <a:solidFill>
                  <a:schemeClr val="tx2"/>
                </a:solidFill>
              </a:rPr>
              <a:t>Акции</a:t>
            </a:r>
            <a:endParaRPr lang="ru-RU" b="0" cap="none" dirty="0">
              <a:solidFill>
                <a:schemeClr val="tx2"/>
              </a:solidFill>
            </a:endParaRPr>
          </a:p>
        </p:txBody>
      </p:sp>
      <p:sp>
        <p:nvSpPr>
          <p:cNvPr id="45" name="Заголовок 1"/>
          <p:cNvSpPr txBox="1">
            <a:spLocks/>
          </p:cNvSpPr>
          <p:nvPr/>
        </p:nvSpPr>
        <p:spPr>
          <a:xfrm>
            <a:off x="5203393" y="1063603"/>
            <a:ext cx="1857158" cy="46476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ts val="3040"/>
              </a:lnSpc>
            </a:pPr>
            <a:r>
              <a:rPr lang="ru-RU" sz="1600" dirty="0" smtClean="0"/>
              <a:t>За время проекта</a:t>
            </a:r>
            <a:endParaRPr lang="ru-RU" sz="16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791107"/>
            <a:ext cx="3236997" cy="1204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79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Заголовок 1"/>
          <p:cNvSpPr txBox="1">
            <a:spLocks/>
          </p:cNvSpPr>
          <p:nvPr/>
        </p:nvSpPr>
        <p:spPr>
          <a:xfrm>
            <a:off x="467543" y="298458"/>
            <a:ext cx="8378395" cy="41675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/>
              <a:t>Новые проекты и полезные нововведения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467543" y="695825"/>
            <a:ext cx="8378396" cy="47332"/>
          </a:xfrm>
          <a:prstGeom prst="rect">
            <a:avLst/>
          </a:prstGeom>
          <a:solidFill>
            <a:srgbClr val="E748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бъект 6"/>
          <p:cNvSpPr txBox="1">
            <a:spLocks/>
          </p:cNvSpPr>
          <p:nvPr/>
        </p:nvSpPr>
        <p:spPr>
          <a:xfrm>
            <a:off x="6372199" y="298458"/>
            <a:ext cx="2448273" cy="34801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b="0" cap="none" dirty="0">
              <a:solidFill>
                <a:schemeClr val="tx2"/>
              </a:solidFill>
            </a:endParaRP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0203" y="4587974"/>
            <a:ext cx="979236" cy="416520"/>
          </a:xfrm>
          <a:prstGeom prst="rect">
            <a:avLst/>
          </a:prstGeom>
        </p:spPr>
      </p:pic>
      <p:sp>
        <p:nvSpPr>
          <p:cNvPr id="9" name="object 26"/>
          <p:cNvSpPr txBox="1"/>
          <p:nvPr/>
        </p:nvSpPr>
        <p:spPr>
          <a:xfrm>
            <a:off x="467543" y="1069804"/>
            <a:ext cx="1289718" cy="254943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19865"/>
            <a:r>
              <a:rPr lang="ru-RU" sz="2400" b="1" baseline="-8258" dirty="0" smtClean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ГИБДД</a:t>
            </a:r>
            <a:endParaRPr lang="ru-RU" sz="2400" b="1" baseline="-8258" dirty="0">
              <a:solidFill>
                <a:srgbClr val="E748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bject 23"/>
          <p:cNvSpPr txBox="1"/>
          <p:nvPr/>
        </p:nvSpPr>
        <p:spPr>
          <a:xfrm>
            <a:off x="467543" y="1399915"/>
            <a:ext cx="4248472" cy="669880"/>
          </a:xfrm>
          <a:prstGeom prst="rect">
            <a:avLst/>
          </a:prstGeom>
        </p:spPr>
        <p:txBody>
          <a:bodyPr vert="horz" wrap="square" lIns="0" tIns="23321" rIns="0" bIns="0" rtlCol="0">
            <a:spAutoFit/>
          </a:bodyPr>
          <a:lstStyle/>
          <a:p>
            <a:pPr marL="172800" marR="252208" lvl="0" indent="-171450">
              <a:buFont typeface="Arial" panose="020B0604020202020204" pitchFamily="34" charset="0"/>
              <a:buChar char="•"/>
            </a:pPr>
            <a:r>
              <a:rPr lang="ru-RU" sz="1050" spc="-7" dirty="0">
                <a:latin typeface="Arial" panose="020B0604020202020204" pitchFamily="34" charset="0"/>
                <a:cs typeface="Arial" panose="020B0604020202020204" pitchFamily="34" charset="0"/>
              </a:rPr>
              <a:t>Оформление водительского </a:t>
            </a:r>
            <a:r>
              <a:rPr lang="ru-RU" sz="1050" spc="-7" dirty="0" smtClean="0">
                <a:latin typeface="Arial" panose="020B0604020202020204" pitchFamily="34" charset="0"/>
                <a:cs typeface="Arial" panose="020B0604020202020204" pitchFamily="34" charset="0"/>
              </a:rPr>
              <a:t>удостоверения</a:t>
            </a:r>
          </a:p>
          <a:p>
            <a:pPr marL="172800" marR="252208" lvl="0" indent="-171450">
              <a:buFont typeface="Arial" panose="020B0604020202020204" pitchFamily="34" charset="0"/>
              <a:buChar char="•"/>
            </a:pPr>
            <a:r>
              <a:rPr lang="ru-RU" sz="1050" spc="-7" dirty="0">
                <a:latin typeface="Arial" panose="020B0604020202020204" pitchFamily="34" charset="0"/>
                <a:cs typeface="Arial" panose="020B0604020202020204" pitchFamily="34" charset="0"/>
              </a:rPr>
              <a:t>Регистрация автомототранспортных средств и прицепов </a:t>
            </a:r>
            <a:r>
              <a:rPr lang="ru-RU" sz="1050" spc="-7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050" spc="-7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50" spc="-7" dirty="0" smtClean="0">
                <a:latin typeface="Arial" panose="020B0604020202020204" pitchFamily="34" charset="0"/>
                <a:cs typeface="Arial" panose="020B0604020202020204" pitchFamily="34" charset="0"/>
              </a:rPr>
              <a:t>к </a:t>
            </a:r>
            <a:r>
              <a:rPr lang="ru-RU" sz="1050" spc="-7" dirty="0">
                <a:latin typeface="Arial" panose="020B0604020202020204" pitchFamily="34" charset="0"/>
                <a:cs typeface="Arial" panose="020B0604020202020204" pitchFamily="34" charset="0"/>
              </a:rPr>
              <a:t>ним (во флагманах)</a:t>
            </a:r>
          </a:p>
          <a:p>
            <a:pPr marL="172800" marR="252208" lvl="0" indent="-171450">
              <a:buFont typeface="Arial" panose="020B0604020202020204" pitchFamily="34" charset="0"/>
              <a:buChar char="•"/>
            </a:pPr>
            <a:r>
              <a:rPr lang="ru-RU" sz="1050" spc="-7" dirty="0">
                <a:latin typeface="Arial" panose="020B0604020202020204" pitchFamily="34" charset="0"/>
                <a:cs typeface="Arial" panose="020B0604020202020204" pitchFamily="34" charset="0"/>
              </a:rPr>
              <a:t>Регистрация ТС во флагманах (более 100 тыс. обращений)</a:t>
            </a:r>
          </a:p>
        </p:txBody>
      </p:sp>
      <p:sp>
        <p:nvSpPr>
          <p:cNvPr id="12" name="object 26"/>
          <p:cNvSpPr txBox="1"/>
          <p:nvPr/>
        </p:nvSpPr>
        <p:spPr>
          <a:xfrm>
            <a:off x="467543" y="2352908"/>
            <a:ext cx="1800200" cy="254943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19865"/>
            <a:r>
              <a:rPr lang="ru-RU" sz="2400" b="1" baseline="-8258" dirty="0" err="1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Росреестр</a:t>
            </a:r>
            <a:endParaRPr lang="ru-RU" sz="2400" b="1" baseline="-8258" dirty="0">
              <a:solidFill>
                <a:srgbClr val="E748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bject 23"/>
          <p:cNvSpPr txBox="1"/>
          <p:nvPr/>
        </p:nvSpPr>
        <p:spPr>
          <a:xfrm>
            <a:off x="467543" y="2676392"/>
            <a:ext cx="3960440" cy="669880"/>
          </a:xfrm>
          <a:prstGeom prst="rect">
            <a:avLst/>
          </a:prstGeom>
        </p:spPr>
        <p:txBody>
          <a:bodyPr vert="horz" wrap="square" lIns="0" tIns="23321" rIns="0" bIns="0" rtlCol="0">
            <a:spAutoFit/>
          </a:bodyPr>
          <a:lstStyle/>
          <a:p>
            <a:pPr lvl="0"/>
            <a:r>
              <a:rPr lang="ru-RU" sz="1050" dirty="0"/>
              <a:t>Регистрация прав во Дворце </a:t>
            </a:r>
            <a:r>
              <a:rPr lang="ru-RU" sz="1050" dirty="0" err="1"/>
              <a:t>госуслуг</a:t>
            </a:r>
            <a:r>
              <a:rPr lang="ru-RU" sz="1050" dirty="0"/>
              <a:t> по экстерриториальному принципу вне зависимости от места нахождения объекта недвижимости в РФ (за 2019 год подано около 10 тыс. </a:t>
            </a:r>
            <a:r>
              <a:rPr lang="ru-RU" sz="1050" dirty="0" smtClean="0"/>
              <a:t>комплектов </a:t>
            </a:r>
            <a:r>
              <a:rPr lang="ru-RU" sz="1050" dirty="0"/>
              <a:t>документов)</a:t>
            </a:r>
          </a:p>
        </p:txBody>
      </p:sp>
      <p:sp>
        <p:nvSpPr>
          <p:cNvPr id="14" name="object 26"/>
          <p:cNvSpPr txBox="1"/>
          <p:nvPr/>
        </p:nvSpPr>
        <p:spPr>
          <a:xfrm>
            <a:off x="4895132" y="2352908"/>
            <a:ext cx="4104456" cy="266997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19865">
              <a:lnSpc>
                <a:spcPts val="2200"/>
              </a:lnSpc>
            </a:pPr>
            <a:r>
              <a:rPr lang="ru-RU" sz="2400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Центры занятости</a:t>
            </a:r>
            <a:r>
              <a:rPr lang="en-US" sz="2400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населения</a:t>
            </a:r>
          </a:p>
        </p:txBody>
      </p:sp>
      <p:sp>
        <p:nvSpPr>
          <p:cNvPr id="15" name="object 23"/>
          <p:cNvSpPr txBox="1"/>
          <p:nvPr/>
        </p:nvSpPr>
        <p:spPr>
          <a:xfrm>
            <a:off x="4895132" y="2676392"/>
            <a:ext cx="3950807" cy="993045"/>
          </a:xfrm>
          <a:prstGeom prst="rect">
            <a:avLst/>
          </a:prstGeom>
        </p:spPr>
        <p:txBody>
          <a:bodyPr vert="horz" wrap="square" lIns="0" tIns="23321" rIns="0" bIns="0" rtlCol="0">
            <a:spAutoFit/>
          </a:bodyPr>
          <a:lstStyle/>
          <a:p>
            <a:pPr lvl="0"/>
            <a:r>
              <a:rPr lang="ru-RU" sz="1050" dirty="0" smtClean="0"/>
              <a:t>48 </a:t>
            </a:r>
            <a:r>
              <a:rPr lang="ru-RU" sz="1050" dirty="0"/>
              <a:t>территориальных отделов Центра занятости населения Москвы размещены в </a:t>
            </a:r>
            <a:r>
              <a:rPr lang="ru-RU" sz="1050" dirty="0" smtClean="0"/>
              <a:t>центрах </a:t>
            </a:r>
            <a:r>
              <a:rPr lang="ru-RU" sz="1050" dirty="0" err="1" smtClean="0"/>
              <a:t>госуслуг</a:t>
            </a:r>
            <a:r>
              <a:rPr lang="ru-RU" sz="1050" dirty="0" smtClean="0"/>
              <a:t> </a:t>
            </a:r>
            <a:r>
              <a:rPr lang="ru-RU" sz="1050" dirty="0"/>
              <a:t>и оказывают посетителям базовые услуги по трудоустройству (поиск вакансий, составление резюме, получение направления на </a:t>
            </a:r>
            <a:r>
              <a:rPr lang="ru-RU" sz="1050" dirty="0" err="1"/>
              <a:t>профобучение</a:t>
            </a:r>
            <a:r>
              <a:rPr lang="ru-RU" sz="1050" dirty="0"/>
              <a:t>) </a:t>
            </a:r>
            <a:r>
              <a:rPr lang="ru-RU" sz="1050" dirty="0" smtClean="0"/>
              <a:t>(</a:t>
            </a:r>
            <a:r>
              <a:rPr lang="ru-RU" sz="1050" dirty="0"/>
              <a:t>за 2019 год подано около </a:t>
            </a:r>
            <a:r>
              <a:rPr lang="ru-RU" sz="1050" dirty="0" smtClean="0"/>
              <a:t>6 </a:t>
            </a:r>
            <a:r>
              <a:rPr lang="ru-RU" sz="1050" dirty="0"/>
              <a:t>тыс. пакетов документов)</a:t>
            </a:r>
          </a:p>
        </p:txBody>
      </p:sp>
      <p:sp>
        <p:nvSpPr>
          <p:cNvPr id="16" name="object 26"/>
          <p:cNvSpPr txBox="1"/>
          <p:nvPr/>
        </p:nvSpPr>
        <p:spPr>
          <a:xfrm>
            <a:off x="4895132" y="1078327"/>
            <a:ext cx="4213372" cy="290850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19865">
              <a:lnSpc>
                <a:spcPts val="2200"/>
              </a:lnSpc>
            </a:pPr>
            <a:r>
              <a:rPr lang="ru-RU" sz="2400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Услуги социальной защиты населения</a:t>
            </a:r>
          </a:p>
        </p:txBody>
      </p:sp>
      <p:sp>
        <p:nvSpPr>
          <p:cNvPr id="17" name="object 23"/>
          <p:cNvSpPr txBox="1"/>
          <p:nvPr/>
        </p:nvSpPr>
        <p:spPr>
          <a:xfrm>
            <a:off x="4895132" y="1397117"/>
            <a:ext cx="3954940" cy="831462"/>
          </a:xfrm>
          <a:prstGeom prst="rect">
            <a:avLst/>
          </a:prstGeom>
        </p:spPr>
        <p:txBody>
          <a:bodyPr vert="horz" wrap="square" lIns="0" tIns="23321" rIns="0" bIns="0" rtlCol="0">
            <a:spAutoFit/>
          </a:bodyPr>
          <a:lstStyle/>
          <a:p>
            <a:pPr lvl="0"/>
            <a:r>
              <a:rPr lang="ru-RU" sz="1050" spc="-7" dirty="0">
                <a:latin typeface="Arial" panose="020B0604020202020204" pitchFamily="34" charset="0"/>
                <a:cs typeface="Arial" panose="020B0604020202020204" pitchFamily="34" charset="0"/>
              </a:rPr>
              <a:t>Передача полномочий по приему документов, необходимых для предоставления 73 услуг в сфере социальной защиты населения города Москвы. В настоящее время в </a:t>
            </a:r>
            <a:r>
              <a:rPr lang="ru-RU" sz="1050" spc="-7" dirty="0" smtClean="0">
                <a:latin typeface="Arial" panose="020B0604020202020204" pitchFamily="34" charset="0"/>
                <a:cs typeface="Arial" panose="020B0604020202020204" pitchFamily="34" charset="0"/>
              </a:rPr>
              <a:t>центрах </a:t>
            </a:r>
            <a:r>
              <a:rPr lang="ru-RU" sz="1050" spc="-7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госуслуг</a:t>
            </a:r>
            <a:r>
              <a:rPr lang="ru-RU" sz="1050" spc="-7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spc="-7" dirty="0">
                <a:latin typeface="Arial" panose="020B0604020202020204" pitchFamily="34" charset="0"/>
                <a:cs typeface="Arial" panose="020B0604020202020204" pitchFamily="34" charset="0"/>
              </a:rPr>
              <a:t>предоставляются 119 услуг  в сфере социальной защиты населения города Москвы</a:t>
            </a:r>
          </a:p>
        </p:txBody>
      </p:sp>
      <p:sp>
        <p:nvSpPr>
          <p:cNvPr id="18" name="object 26"/>
          <p:cNvSpPr txBox="1"/>
          <p:nvPr/>
        </p:nvSpPr>
        <p:spPr>
          <a:xfrm>
            <a:off x="467544" y="3548911"/>
            <a:ext cx="4104456" cy="290850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19865">
              <a:lnSpc>
                <a:spcPts val="2200"/>
              </a:lnSpc>
            </a:pPr>
            <a:r>
              <a:rPr lang="ru-RU" sz="2400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Федеральная налоговая служба</a:t>
            </a:r>
          </a:p>
        </p:txBody>
      </p:sp>
      <p:sp>
        <p:nvSpPr>
          <p:cNvPr id="19" name="object 23"/>
          <p:cNvSpPr txBox="1"/>
          <p:nvPr/>
        </p:nvSpPr>
        <p:spPr>
          <a:xfrm>
            <a:off x="467544" y="3867894"/>
            <a:ext cx="3949443" cy="831462"/>
          </a:xfrm>
          <a:prstGeom prst="rect">
            <a:avLst/>
          </a:prstGeom>
        </p:spPr>
        <p:txBody>
          <a:bodyPr vert="horz" wrap="square" lIns="0" tIns="23321" rIns="0" bIns="0" rtlCol="0">
            <a:spAutoFit/>
          </a:bodyPr>
          <a:lstStyle/>
          <a:p>
            <a:pPr lvl="0"/>
            <a:r>
              <a:rPr lang="ru-RU" sz="1050" dirty="0"/>
              <a:t>Услуга ФНС «Государственная регистрация юридических лиц, физических лиц в качестве </a:t>
            </a:r>
            <a:r>
              <a:rPr lang="ru-RU" sz="1050" dirty="0" smtClean="0"/>
              <a:t>индивидуальных предпринимателей и </a:t>
            </a:r>
            <a:r>
              <a:rPr lang="ru-RU" sz="1050" dirty="0"/>
              <a:t>крестьянских (фермерских) хозяйств» </a:t>
            </a:r>
            <a:r>
              <a:rPr lang="ru-RU" sz="1050" dirty="0" smtClean="0"/>
              <a:t/>
            </a:r>
            <a:br>
              <a:rPr lang="ru-RU" sz="1050" dirty="0" smtClean="0"/>
            </a:br>
            <a:r>
              <a:rPr lang="ru-RU" sz="1050" dirty="0" smtClean="0"/>
              <a:t>во </a:t>
            </a:r>
            <a:r>
              <a:rPr lang="ru-RU" sz="1050" dirty="0"/>
              <a:t>флагманах, </a:t>
            </a:r>
            <a:r>
              <a:rPr lang="ru-RU" sz="1050" dirty="0" smtClean="0"/>
              <a:t>Дворце </a:t>
            </a:r>
            <a:r>
              <a:rPr lang="ru-RU" sz="1050" dirty="0" err="1"/>
              <a:t>госуслуг</a:t>
            </a:r>
            <a:r>
              <a:rPr lang="ru-RU" sz="1050" dirty="0"/>
              <a:t> и центре </a:t>
            </a:r>
            <a:r>
              <a:rPr lang="ru-RU" sz="1050" dirty="0" err="1"/>
              <a:t>госуслуг</a:t>
            </a:r>
            <a:r>
              <a:rPr lang="ru-RU" sz="1050" dirty="0"/>
              <a:t> района </a:t>
            </a:r>
            <a:r>
              <a:rPr lang="ru-RU" sz="1050" dirty="0" err="1"/>
              <a:t>Басманный</a:t>
            </a:r>
            <a:endParaRPr lang="ru-RU" sz="1050" dirty="0"/>
          </a:p>
        </p:txBody>
      </p:sp>
    </p:spTree>
    <p:extLst>
      <p:ext uri="{BB962C8B-B14F-4D97-AF65-F5344CB8AC3E}">
        <p14:creationId xmlns:p14="http://schemas.microsoft.com/office/powerpoint/2010/main" val="1475262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Объект 6"/>
          <p:cNvSpPr txBox="1">
            <a:spLocks/>
          </p:cNvSpPr>
          <p:nvPr/>
        </p:nvSpPr>
        <p:spPr>
          <a:xfrm>
            <a:off x="6372199" y="298458"/>
            <a:ext cx="2448273" cy="34801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b="0" cap="none" dirty="0">
              <a:solidFill>
                <a:schemeClr val="tx2"/>
              </a:solidFill>
            </a:endParaRP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0203" y="4587974"/>
            <a:ext cx="979236" cy="416520"/>
          </a:xfrm>
          <a:prstGeom prst="rect">
            <a:avLst/>
          </a:prstGeom>
        </p:spPr>
      </p:pic>
      <p:sp>
        <p:nvSpPr>
          <p:cNvPr id="20" name="object 26"/>
          <p:cNvSpPr txBox="1"/>
          <p:nvPr/>
        </p:nvSpPr>
        <p:spPr>
          <a:xfrm>
            <a:off x="485478" y="913638"/>
            <a:ext cx="2601921" cy="254943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r>
              <a:rPr lang="ru-RU" sz="2400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Родильные дома</a:t>
            </a:r>
          </a:p>
        </p:txBody>
      </p:sp>
      <p:sp>
        <p:nvSpPr>
          <p:cNvPr id="21" name="object 23"/>
          <p:cNvSpPr txBox="1"/>
          <p:nvPr/>
        </p:nvSpPr>
        <p:spPr>
          <a:xfrm>
            <a:off x="485478" y="1269640"/>
            <a:ext cx="3873382" cy="993045"/>
          </a:xfrm>
          <a:prstGeom prst="rect">
            <a:avLst/>
          </a:prstGeom>
        </p:spPr>
        <p:txBody>
          <a:bodyPr vert="horz" wrap="square" lIns="0" tIns="23321" rIns="0" bIns="0" rtlCol="0">
            <a:spAutoFit/>
          </a:bodyPr>
          <a:lstStyle/>
          <a:p>
            <a:pPr lvl="0"/>
            <a:r>
              <a:rPr lang="ru-RU" sz="1050" dirty="0"/>
              <a:t>Сотрудники 39 центров </a:t>
            </a:r>
            <a:r>
              <a:rPr lang="ru-RU" sz="1050" dirty="0" err="1"/>
              <a:t>госуслуг</a:t>
            </a:r>
            <a:r>
              <a:rPr lang="ru-RU" sz="1050" dirty="0"/>
              <a:t> </a:t>
            </a:r>
            <a:r>
              <a:rPr lang="ru-RU" sz="1050" dirty="0" smtClean="0"/>
              <a:t>посещают 21 </a:t>
            </a:r>
            <a:r>
              <a:rPr lang="ru-RU" sz="1050" dirty="0"/>
              <a:t>медицинских учреждения системы ДЗМ </a:t>
            </a:r>
            <a:r>
              <a:rPr lang="ru-RU" sz="1050" dirty="0" smtClean="0"/>
              <a:t>и </a:t>
            </a:r>
            <a:r>
              <a:rPr lang="ru-RU" sz="1050" dirty="0"/>
              <a:t>2 Федеральных медицинских учреждения. </a:t>
            </a:r>
            <a:r>
              <a:rPr lang="ru-RU" sz="1050" dirty="0" smtClean="0"/>
              <a:t>Прием </a:t>
            </a:r>
            <a:r>
              <a:rPr lang="ru-RU" sz="1050" dirty="0"/>
              <a:t>пакетов документов для получения документов </a:t>
            </a:r>
            <a:r>
              <a:rPr lang="ru-RU" sz="1050" dirty="0" smtClean="0"/>
              <a:t>о </a:t>
            </a:r>
            <a:r>
              <a:rPr lang="ru-RU" sz="1050" dirty="0"/>
              <a:t>рождении и выдача результата до выписки </a:t>
            </a:r>
            <a:r>
              <a:rPr lang="ru-RU" sz="1050" dirty="0" smtClean="0"/>
              <a:t/>
            </a:r>
            <a:br>
              <a:rPr lang="ru-RU" sz="1050" dirty="0" smtClean="0"/>
            </a:br>
            <a:r>
              <a:rPr lang="ru-RU" sz="1050" dirty="0" smtClean="0"/>
              <a:t>из </a:t>
            </a:r>
            <a:r>
              <a:rPr lang="ru-RU" sz="1050" dirty="0"/>
              <a:t>медицинского учреждения (более 34 000 малышей зарегистрировано)</a:t>
            </a:r>
          </a:p>
        </p:txBody>
      </p:sp>
      <p:sp>
        <p:nvSpPr>
          <p:cNvPr id="22" name="object 26"/>
          <p:cNvSpPr txBox="1"/>
          <p:nvPr/>
        </p:nvSpPr>
        <p:spPr>
          <a:xfrm>
            <a:off x="485478" y="3758906"/>
            <a:ext cx="2601921" cy="254943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r>
              <a:rPr lang="ru-RU" sz="2400" b="1" baseline="-8258" dirty="0" err="1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Эквайринг</a:t>
            </a:r>
            <a:endParaRPr lang="ru-RU" sz="2400" b="1" baseline="-8258" dirty="0">
              <a:solidFill>
                <a:srgbClr val="E748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85478" y="4079677"/>
            <a:ext cx="3654474" cy="508297"/>
          </a:xfrm>
          <a:prstGeom prst="rect">
            <a:avLst/>
          </a:prstGeom>
        </p:spPr>
        <p:txBody>
          <a:bodyPr vert="horz" wrap="square" lIns="0" tIns="23321" rIns="0" bIns="0" rtlCol="0">
            <a:spAutoFit/>
          </a:bodyPr>
          <a:lstStyle/>
          <a:p>
            <a:pPr lvl="0"/>
            <a:r>
              <a:rPr lang="ru-RU" sz="1050" dirty="0"/>
              <a:t>Возможность оплаты государственной пошлины непосредственно в окнах приема с помощью банковских </a:t>
            </a:r>
            <a:r>
              <a:rPr lang="en-US" sz="1050" dirty="0"/>
              <a:t>POS</a:t>
            </a:r>
            <a:r>
              <a:rPr lang="ru-RU" sz="1050" dirty="0"/>
              <a:t>-терминалов</a:t>
            </a:r>
          </a:p>
        </p:txBody>
      </p:sp>
      <p:sp>
        <p:nvSpPr>
          <p:cNvPr id="24" name="object 26"/>
          <p:cNvSpPr txBox="1"/>
          <p:nvPr/>
        </p:nvSpPr>
        <p:spPr>
          <a:xfrm>
            <a:off x="485478" y="2406832"/>
            <a:ext cx="2601921" cy="254943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r>
              <a:rPr lang="ru-RU" sz="2400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Жизненные ситуации</a:t>
            </a:r>
          </a:p>
        </p:txBody>
      </p:sp>
      <p:sp>
        <p:nvSpPr>
          <p:cNvPr id="25" name="object 23"/>
          <p:cNvSpPr txBox="1"/>
          <p:nvPr/>
        </p:nvSpPr>
        <p:spPr>
          <a:xfrm>
            <a:off x="485478" y="2762834"/>
            <a:ext cx="3873382" cy="831462"/>
          </a:xfrm>
          <a:prstGeom prst="rect">
            <a:avLst/>
          </a:prstGeom>
        </p:spPr>
        <p:txBody>
          <a:bodyPr vert="horz" wrap="square" lIns="0" tIns="23321" rIns="0" bIns="0" rtlCol="0">
            <a:spAutoFit/>
          </a:bodyPr>
          <a:lstStyle/>
          <a:p>
            <a:pPr lvl="0"/>
            <a:r>
              <a:rPr lang="ru-RU" sz="1050" dirty="0"/>
              <a:t>Оформление документов «одним пакетом» в рамках 9 ЖС: «Многодетная семья», «Оформление наследства», «Перемена имени», «Рождение ребенка», «Смена места жительства», «Приобретение жилья», «Я потерял документы», «Я – автомобилист» и «Я оплачиваю налоги»</a:t>
            </a:r>
          </a:p>
        </p:txBody>
      </p:sp>
      <p:sp>
        <p:nvSpPr>
          <p:cNvPr id="28" name="object 26"/>
          <p:cNvSpPr txBox="1"/>
          <p:nvPr/>
        </p:nvSpPr>
        <p:spPr>
          <a:xfrm>
            <a:off x="4860032" y="913638"/>
            <a:ext cx="6778386" cy="501164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r>
              <a:rPr lang="ru-RU" sz="2400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Проекты </a:t>
            </a:r>
            <a:r>
              <a:rPr lang="ru-RU" sz="2400" b="1" baseline="-8258" dirty="0" smtClean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Департамента </a:t>
            </a:r>
            <a:br>
              <a:rPr lang="ru-RU" sz="2400" b="1" baseline="-8258" dirty="0" smtClean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baseline="-8258" dirty="0" smtClean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здравоохранения </a:t>
            </a:r>
            <a:r>
              <a:rPr lang="ru-RU" sz="2400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города Москвы</a:t>
            </a:r>
          </a:p>
        </p:txBody>
      </p:sp>
      <p:sp>
        <p:nvSpPr>
          <p:cNvPr id="29" name="object 23"/>
          <p:cNvSpPr txBox="1"/>
          <p:nvPr/>
        </p:nvSpPr>
        <p:spPr>
          <a:xfrm>
            <a:off x="4860032" y="1515861"/>
            <a:ext cx="3873382" cy="831462"/>
          </a:xfrm>
          <a:prstGeom prst="rect">
            <a:avLst/>
          </a:prstGeom>
        </p:spPr>
        <p:txBody>
          <a:bodyPr vert="horz" wrap="square" lIns="0" tIns="23321" rIns="0" bIns="0" rtlCol="0">
            <a:spAutoFit/>
          </a:bodyPr>
          <a:lstStyle/>
          <a:p>
            <a:pPr marL="172800" lvl="0" indent="-172800">
              <a:buFont typeface="Arial" panose="020B0604020202020204" pitchFamily="34" charset="0"/>
              <a:buChar char="•"/>
            </a:pPr>
            <a:r>
              <a:rPr lang="ru-RU" sz="1050" dirty="0"/>
              <a:t>Аппарат для измерения артериального давления </a:t>
            </a:r>
            <a:br>
              <a:rPr lang="ru-RU" sz="1050" dirty="0"/>
            </a:br>
            <a:r>
              <a:rPr lang="ru-RU" sz="1050" dirty="0"/>
              <a:t>в каждом центре </a:t>
            </a:r>
            <a:r>
              <a:rPr lang="ru-RU" sz="1050" dirty="0" err="1"/>
              <a:t>госуслуг</a:t>
            </a:r>
            <a:endParaRPr lang="ru-RU" sz="1050" dirty="0"/>
          </a:p>
          <a:p>
            <a:pPr marL="172800" lvl="0" indent="-172800">
              <a:buFont typeface="Arial" panose="020B0604020202020204" pitchFamily="34" charset="0"/>
              <a:buChar char="•"/>
            </a:pPr>
            <a:r>
              <a:rPr lang="ru-RU" sz="1050" dirty="0"/>
              <a:t>Консультация москвичей по вопросам здорового образа жизни в рамках проекта «Здоровая Москва»</a:t>
            </a:r>
          </a:p>
          <a:p>
            <a:pPr marL="172800" lvl="0" indent="-172800">
              <a:buFont typeface="Arial" panose="020B0604020202020204" pitchFamily="34" charset="0"/>
              <a:buChar char="•"/>
            </a:pPr>
            <a:r>
              <a:rPr lang="ru-RU" sz="1050" dirty="0"/>
              <a:t>Кабинеты «Мое здоровье» во флагманах</a:t>
            </a:r>
          </a:p>
        </p:txBody>
      </p:sp>
      <p:sp>
        <p:nvSpPr>
          <p:cNvPr id="15" name="object 26"/>
          <p:cNvSpPr txBox="1"/>
          <p:nvPr/>
        </p:nvSpPr>
        <p:spPr>
          <a:xfrm>
            <a:off x="4860032" y="2441157"/>
            <a:ext cx="5382666" cy="501164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r>
              <a:rPr lang="ru-RU" sz="2400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ФКУ «Военный комиссариат </a:t>
            </a:r>
            <a:r>
              <a:rPr lang="ru-RU" sz="2400" b="1" baseline="-8258" dirty="0" smtClean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b="1" baseline="-8258" dirty="0" smtClean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baseline="-8258" dirty="0" smtClean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города </a:t>
            </a:r>
            <a:r>
              <a:rPr lang="ru-RU" sz="2400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Москвы»</a:t>
            </a:r>
          </a:p>
        </p:txBody>
      </p:sp>
      <p:sp>
        <p:nvSpPr>
          <p:cNvPr id="16" name="object 23"/>
          <p:cNvSpPr txBox="1"/>
          <p:nvPr/>
        </p:nvSpPr>
        <p:spPr>
          <a:xfrm>
            <a:off x="4860032" y="2999955"/>
            <a:ext cx="4176464" cy="1639376"/>
          </a:xfrm>
          <a:prstGeom prst="rect">
            <a:avLst/>
          </a:prstGeom>
        </p:spPr>
        <p:txBody>
          <a:bodyPr vert="horz" wrap="square" lIns="0" tIns="23321" rIns="0" bIns="0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50" dirty="0"/>
              <a:t>Постановка на воинский учет (снятие с воинского учета) отдельных категорий граждан </a:t>
            </a:r>
            <a:r>
              <a:rPr lang="ru-RU" sz="1050" dirty="0" smtClean="0"/>
              <a:t>РФ и </a:t>
            </a:r>
            <a:r>
              <a:rPr lang="ru-RU" sz="1050" dirty="0"/>
              <a:t>внесение изменений </a:t>
            </a:r>
            <a:r>
              <a:rPr lang="ru-RU" sz="1050" dirty="0" smtClean="0"/>
              <a:t/>
            </a:r>
            <a:br>
              <a:rPr lang="ru-RU" sz="1050" dirty="0" smtClean="0"/>
            </a:br>
            <a:r>
              <a:rPr lang="ru-RU" sz="1050" dirty="0" smtClean="0"/>
              <a:t>в </a:t>
            </a:r>
            <a:r>
              <a:rPr lang="ru-RU" sz="1050" dirty="0"/>
              <a:t>документы воинского учета при переезде на новое место жительства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50" dirty="0"/>
              <a:t>Внесение изменений в документы воинского учета в связи </a:t>
            </a:r>
            <a:r>
              <a:rPr lang="ru-RU" sz="1050" dirty="0" smtClean="0"/>
              <a:t/>
            </a:r>
            <a:br>
              <a:rPr lang="ru-RU" sz="1050" dirty="0" smtClean="0"/>
            </a:br>
            <a:r>
              <a:rPr lang="ru-RU" sz="1050" dirty="0" smtClean="0"/>
              <a:t>с </a:t>
            </a:r>
            <a:r>
              <a:rPr lang="ru-RU" sz="1050" dirty="0"/>
              <a:t>изменением семейного положения, образования, места работы или должности, о переезде на новое место </a:t>
            </a:r>
            <a:r>
              <a:rPr lang="ru-RU" sz="1050" dirty="0" smtClean="0"/>
              <a:t>жительства</a:t>
            </a:r>
            <a:endParaRPr lang="ru-RU" sz="105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50" dirty="0"/>
              <a:t>Выдача документов персонального воинского учета взамен утраченных или пришедших в негодность либо в связи </a:t>
            </a:r>
            <a:r>
              <a:rPr lang="ru-RU" sz="1050" dirty="0" smtClean="0"/>
              <a:t/>
            </a:r>
            <a:br>
              <a:rPr lang="ru-RU" sz="1050" dirty="0" smtClean="0"/>
            </a:br>
            <a:r>
              <a:rPr lang="ru-RU" sz="1050" dirty="0" smtClean="0"/>
              <a:t>с </a:t>
            </a:r>
            <a:r>
              <a:rPr lang="ru-RU" sz="1050" dirty="0"/>
              <a:t>изменением фамилии, имени или отчества</a:t>
            </a: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467544" y="298458"/>
            <a:ext cx="8265870" cy="41675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/>
              <a:t>Новые проекты и полезные нововведения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67543" y="695825"/>
            <a:ext cx="8378396" cy="47332"/>
          </a:xfrm>
          <a:prstGeom prst="rect">
            <a:avLst/>
          </a:prstGeom>
          <a:solidFill>
            <a:srgbClr val="E748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306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389540" y="1121616"/>
            <a:ext cx="2736304" cy="1676721"/>
          </a:xfrm>
        </p:spPr>
        <p:txBody>
          <a:bodyPr>
            <a:noAutofit/>
          </a:bodyPr>
          <a:lstStyle/>
          <a:p>
            <a:pPr algn="r"/>
            <a:r>
              <a:rPr lang="ru-RU" sz="2000" cap="none" dirty="0" smtClean="0">
                <a:solidFill>
                  <a:schemeClr val="tx2"/>
                </a:solidFill>
              </a:rPr>
              <a:t>Мы слышим, чего хотят посетители,</a:t>
            </a:r>
            <a:br>
              <a:rPr lang="ru-RU" sz="2000" cap="none" dirty="0" smtClean="0">
                <a:solidFill>
                  <a:schemeClr val="tx2"/>
                </a:solidFill>
              </a:rPr>
            </a:br>
            <a:r>
              <a:rPr lang="ru-RU" sz="2000" cap="none" dirty="0" smtClean="0">
                <a:solidFill>
                  <a:schemeClr val="tx2"/>
                </a:solidFill>
              </a:rPr>
              <a:t>и делаем то, </a:t>
            </a:r>
            <a:br>
              <a:rPr lang="ru-RU" sz="2000" cap="none" dirty="0" smtClean="0">
                <a:solidFill>
                  <a:schemeClr val="tx2"/>
                </a:solidFill>
              </a:rPr>
            </a:br>
            <a:r>
              <a:rPr lang="ru-RU" sz="2000" cap="none" dirty="0" smtClean="0">
                <a:solidFill>
                  <a:schemeClr val="tx2"/>
                </a:solidFill>
              </a:rPr>
              <a:t>о чем они просят</a:t>
            </a:r>
            <a:endParaRPr lang="ru-RU" sz="2000" cap="none" dirty="0">
              <a:solidFill>
                <a:schemeClr val="tx2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9"/>
          </p:nvPr>
        </p:nvSpPr>
        <p:spPr>
          <a:xfrm>
            <a:off x="3877372" y="2703610"/>
            <a:ext cx="4248472" cy="576064"/>
          </a:xfrm>
        </p:spPr>
        <p:txBody>
          <a:bodyPr>
            <a:normAutofit/>
          </a:bodyPr>
          <a:lstStyle/>
          <a:p>
            <a:pPr algn="r"/>
            <a:r>
              <a:rPr lang="ru-RU" i="1" dirty="0" smtClean="0">
                <a:solidFill>
                  <a:schemeClr val="tx2"/>
                </a:solidFill>
              </a:rPr>
              <a:t>И даже чуточку больше…</a:t>
            </a:r>
            <a:endParaRPr lang="ru-RU" i="1" dirty="0">
              <a:solidFill>
                <a:schemeClr val="tx2"/>
              </a:solidFill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467544" y="250456"/>
            <a:ext cx="4832380" cy="46476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040"/>
              </a:lnSpc>
            </a:pPr>
            <a:r>
              <a:rPr lang="ru-RU" sz="2400" dirty="0" smtClean="0"/>
              <a:t>Спасибо за внимание!</a:t>
            </a:r>
            <a:endParaRPr lang="ru-RU" sz="2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67543" y="694331"/>
            <a:ext cx="4920541" cy="47214"/>
          </a:xfrm>
          <a:prstGeom prst="rect">
            <a:avLst/>
          </a:prstGeom>
          <a:solidFill>
            <a:srgbClr val="E748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4208" y="3363838"/>
            <a:ext cx="1792410" cy="76240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1114178"/>
            <a:ext cx="4346598" cy="2897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876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0203" y="4587974"/>
            <a:ext cx="979236" cy="4165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1100162"/>
            <a:ext cx="3749365" cy="170093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2958740"/>
            <a:ext cx="3749365" cy="1694835"/>
          </a:xfrm>
          <a:prstGeom prst="rect">
            <a:avLst/>
          </a:prstGeom>
        </p:spPr>
      </p:pic>
      <p:sp>
        <p:nvSpPr>
          <p:cNvPr id="20" name="Заголовок 6"/>
          <p:cNvSpPr txBox="1">
            <a:spLocks/>
          </p:cNvSpPr>
          <p:nvPr/>
        </p:nvSpPr>
        <p:spPr>
          <a:xfrm>
            <a:off x="467544" y="271799"/>
            <a:ext cx="3422934" cy="398224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/>
              <a:t>В РОССИИ</a:t>
            </a:r>
            <a:endParaRPr lang="ru-RU" sz="24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467544" y="695825"/>
            <a:ext cx="3605912" cy="45719"/>
          </a:xfrm>
          <a:prstGeom prst="rect">
            <a:avLst/>
          </a:prstGeom>
          <a:solidFill>
            <a:srgbClr val="E748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5412831" y="219257"/>
            <a:ext cx="3536608" cy="5222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бъект 6"/>
          <p:cNvSpPr txBox="1">
            <a:spLocks/>
          </p:cNvSpPr>
          <p:nvPr/>
        </p:nvSpPr>
        <p:spPr>
          <a:xfrm>
            <a:off x="5578202" y="298458"/>
            <a:ext cx="3242270" cy="34801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0" cap="none" dirty="0" smtClean="0">
                <a:solidFill>
                  <a:schemeClr val="tx2"/>
                </a:solidFill>
              </a:rPr>
              <a:t>Достижения</a:t>
            </a:r>
            <a:r>
              <a:rPr lang="en-US" b="0" cap="none" dirty="0" smtClean="0">
                <a:solidFill>
                  <a:schemeClr val="tx2"/>
                </a:solidFill>
              </a:rPr>
              <a:t> (</a:t>
            </a:r>
            <a:r>
              <a:rPr lang="ru-RU" b="0" cap="none" dirty="0" smtClean="0">
                <a:solidFill>
                  <a:schemeClr val="tx2"/>
                </a:solidFill>
              </a:rPr>
              <a:t>данные 2018 г.)</a:t>
            </a:r>
            <a:endParaRPr lang="ru-RU" b="0" cap="none" dirty="0">
              <a:solidFill>
                <a:schemeClr val="tx2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7373" y="2958740"/>
            <a:ext cx="3746000" cy="169469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8" y="1131590"/>
            <a:ext cx="3749040" cy="1694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911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0203" y="4587974"/>
            <a:ext cx="979236" cy="416520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1331640" y="1096360"/>
            <a:ext cx="1369323" cy="1542408"/>
            <a:chOff x="259994" y="1096360"/>
            <a:chExt cx="1369323" cy="1542408"/>
          </a:xfrm>
        </p:grpSpPr>
        <p:sp>
          <p:nvSpPr>
            <p:cNvPr id="68" name="Прямоугольник 67"/>
            <p:cNvSpPr/>
            <p:nvPr/>
          </p:nvSpPr>
          <p:spPr>
            <a:xfrm>
              <a:off x="259994" y="1789909"/>
              <a:ext cx="1369323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000" b="1" dirty="0" smtClean="0">
                  <a:solidFill>
                    <a:srgbClr val="E74825"/>
                  </a:solidFill>
                </a:rPr>
                <a:t>&gt;</a:t>
              </a:r>
              <a:r>
                <a:rPr lang="ru-RU" sz="4000" b="1" dirty="0" smtClean="0">
                  <a:solidFill>
                    <a:srgbClr val="E74825"/>
                  </a:solidFill>
                </a:rPr>
                <a:t>270</a:t>
              </a:r>
              <a:endParaRPr lang="ru-RU" sz="4000" b="1" dirty="0">
                <a:solidFill>
                  <a:srgbClr val="E74825"/>
                </a:solidFill>
              </a:endParaRPr>
            </a:p>
          </p:txBody>
        </p:sp>
        <p:sp>
          <p:nvSpPr>
            <p:cNvPr id="69" name="Прямоугольник 68"/>
            <p:cNvSpPr/>
            <p:nvPr/>
          </p:nvSpPr>
          <p:spPr>
            <a:xfrm>
              <a:off x="617054" y="2330991"/>
              <a:ext cx="81621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400" dirty="0" smtClean="0">
                  <a:solidFill>
                    <a:schemeClr val="tx2"/>
                  </a:solidFill>
                </a:rPr>
                <a:t>услуг</a:t>
              </a:r>
              <a:endParaRPr lang="ru-RU" sz="1400" dirty="0">
                <a:solidFill>
                  <a:schemeClr val="tx2"/>
                </a:solidFill>
              </a:endParaRPr>
            </a:p>
          </p:txBody>
        </p:sp>
        <p:pic>
          <p:nvPicPr>
            <p:cNvPr id="119" name="Рисунок 11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7612" y="1096360"/>
              <a:ext cx="747792" cy="747792"/>
            </a:xfrm>
            <a:prstGeom prst="rect">
              <a:avLst/>
            </a:prstGeom>
          </p:spPr>
        </p:pic>
      </p:grpSp>
      <p:grpSp>
        <p:nvGrpSpPr>
          <p:cNvPr id="7" name="Группа 6"/>
          <p:cNvGrpSpPr/>
          <p:nvPr/>
        </p:nvGrpSpPr>
        <p:grpSpPr>
          <a:xfrm>
            <a:off x="3121529" y="1142306"/>
            <a:ext cx="1124045" cy="1635279"/>
            <a:chOff x="2402464" y="1142306"/>
            <a:chExt cx="1124045" cy="1635279"/>
          </a:xfrm>
        </p:grpSpPr>
        <p:sp>
          <p:nvSpPr>
            <p:cNvPr id="96" name="Прямоугольник 95"/>
            <p:cNvSpPr/>
            <p:nvPr/>
          </p:nvSpPr>
          <p:spPr>
            <a:xfrm>
              <a:off x="2402464" y="1797719"/>
              <a:ext cx="1124045" cy="7078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4000" b="1" dirty="0" smtClean="0">
                  <a:solidFill>
                    <a:srgbClr val="E74825"/>
                  </a:solidFill>
                </a:rPr>
                <a:t>130</a:t>
              </a:r>
              <a:endParaRPr lang="ru-RU" sz="4000" b="1" dirty="0">
                <a:solidFill>
                  <a:srgbClr val="E74825"/>
                </a:solidFill>
              </a:endParaRPr>
            </a:p>
          </p:txBody>
        </p:sp>
        <p:sp>
          <p:nvSpPr>
            <p:cNvPr id="97" name="Прямоугольник 96"/>
            <p:cNvSpPr/>
            <p:nvPr/>
          </p:nvSpPr>
          <p:spPr>
            <a:xfrm>
              <a:off x="2543582" y="2340542"/>
              <a:ext cx="955014" cy="4370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400" dirty="0">
                  <a:solidFill>
                    <a:schemeClr val="tx2"/>
                  </a:solidFill>
                </a:rPr>
                <a:t>ц</a:t>
              </a:r>
              <a:r>
                <a:rPr lang="ru-RU" sz="1400" dirty="0" smtClean="0">
                  <a:solidFill>
                    <a:schemeClr val="tx2"/>
                  </a:solidFill>
                </a:rPr>
                <a:t>ентров </a:t>
              </a:r>
              <a:r>
                <a:rPr lang="ru-RU" sz="1400" dirty="0" err="1" smtClean="0">
                  <a:solidFill>
                    <a:schemeClr val="tx2"/>
                  </a:solidFill>
                </a:rPr>
                <a:t>госуслуг</a:t>
              </a:r>
              <a:endParaRPr lang="ru-RU" sz="1400" dirty="0">
                <a:solidFill>
                  <a:schemeClr val="tx2"/>
                </a:solidFill>
              </a:endParaRPr>
            </a:p>
          </p:txBody>
        </p:sp>
        <p:pic>
          <p:nvPicPr>
            <p:cNvPr id="118" name="Рисунок 11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62086" y="1142306"/>
              <a:ext cx="785778" cy="780283"/>
            </a:xfrm>
            <a:prstGeom prst="rect">
              <a:avLst/>
            </a:prstGeom>
          </p:spPr>
        </p:pic>
      </p:grpSp>
      <p:grpSp>
        <p:nvGrpSpPr>
          <p:cNvPr id="12" name="Группа 11"/>
          <p:cNvGrpSpPr/>
          <p:nvPr/>
        </p:nvGrpSpPr>
        <p:grpSpPr>
          <a:xfrm>
            <a:off x="4686285" y="1142306"/>
            <a:ext cx="1729787" cy="1494488"/>
            <a:chOff x="4208948" y="1142306"/>
            <a:chExt cx="1729787" cy="1494488"/>
          </a:xfrm>
        </p:grpSpPr>
        <p:sp>
          <p:nvSpPr>
            <p:cNvPr id="104" name="Прямоугольник 103"/>
            <p:cNvSpPr/>
            <p:nvPr/>
          </p:nvSpPr>
          <p:spPr>
            <a:xfrm>
              <a:off x="4208948" y="1782849"/>
              <a:ext cx="1729787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000" b="1" dirty="0" smtClean="0">
                  <a:solidFill>
                    <a:srgbClr val="E74825"/>
                  </a:solidFill>
                </a:rPr>
                <a:t>&gt;</a:t>
              </a:r>
              <a:r>
                <a:rPr lang="ru-RU" sz="4000" b="1" dirty="0">
                  <a:solidFill>
                    <a:srgbClr val="E74825"/>
                  </a:solidFill>
                </a:rPr>
                <a:t>8</a:t>
              </a:r>
              <a:r>
                <a:rPr lang="ru-RU" sz="4000" b="1" dirty="0" smtClean="0">
                  <a:solidFill>
                    <a:srgbClr val="E74825"/>
                  </a:solidFill>
                </a:rPr>
                <a:t>5</a:t>
              </a:r>
              <a:r>
                <a:rPr lang="en-US" sz="4000" b="1" dirty="0" smtClean="0">
                  <a:solidFill>
                    <a:srgbClr val="E74825"/>
                  </a:solidFill>
                </a:rPr>
                <a:t>00</a:t>
              </a:r>
              <a:endParaRPr lang="ru-RU" sz="4000" b="1" dirty="0">
                <a:solidFill>
                  <a:srgbClr val="E74825"/>
                </a:solidFill>
              </a:endParaRPr>
            </a:p>
          </p:txBody>
        </p:sp>
        <p:sp>
          <p:nvSpPr>
            <p:cNvPr id="105" name="Прямоугольник 104"/>
            <p:cNvSpPr/>
            <p:nvPr/>
          </p:nvSpPr>
          <p:spPr>
            <a:xfrm>
              <a:off x="4512159" y="2329017"/>
              <a:ext cx="1242771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400" dirty="0" smtClean="0">
                  <a:solidFill>
                    <a:schemeClr val="tx2"/>
                  </a:solidFill>
                </a:rPr>
                <a:t>сотрудников</a:t>
              </a:r>
              <a:endParaRPr lang="ru-RU" sz="1400" dirty="0">
                <a:solidFill>
                  <a:schemeClr val="tx2"/>
                </a:solidFill>
              </a:endParaRPr>
            </a:p>
          </p:txBody>
        </p:sp>
        <p:pic>
          <p:nvPicPr>
            <p:cNvPr id="120" name="Рисунок 11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99611" y="1142306"/>
              <a:ext cx="767489" cy="772894"/>
            </a:xfrm>
            <a:prstGeom prst="rect">
              <a:avLst/>
            </a:prstGeom>
          </p:spPr>
        </p:pic>
      </p:grpSp>
      <p:grpSp>
        <p:nvGrpSpPr>
          <p:cNvPr id="11" name="Группа 10"/>
          <p:cNvGrpSpPr/>
          <p:nvPr/>
        </p:nvGrpSpPr>
        <p:grpSpPr>
          <a:xfrm>
            <a:off x="6690340" y="1147489"/>
            <a:ext cx="1665329" cy="1496269"/>
            <a:chOff x="6415754" y="1147489"/>
            <a:chExt cx="1665329" cy="1496269"/>
          </a:xfrm>
        </p:grpSpPr>
        <p:grpSp>
          <p:nvGrpSpPr>
            <p:cNvPr id="123" name="Группа 122"/>
            <p:cNvGrpSpPr/>
            <p:nvPr/>
          </p:nvGrpSpPr>
          <p:grpSpPr>
            <a:xfrm>
              <a:off x="6415754" y="1792199"/>
              <a:ext cx="1665329" cy="851559"/>
              <a:chOff x="5230632" y="1660195"/>
              <a:chExt cx="1665329" cy="851559"/>
            </a:xfrm>
          </p:grpSpPr>
          <p:sp>
            <p:nvSpPr>
              <p:cNvPr id="124" name="Прямоугольник 123"/>
              <p:cNvSpPr/>
              <p:nvPr/>
            </p:nvSpPr>
            <p:spPr>
              <a:xfrm>
                <a:off x="5230632" y="1660195"/>
                <a:ext cx="1665329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4000" b="1" dirty="0" smtClean="0">
                    <a:solidFill>
                      <a:srgbClr val="E74825"/>
                    </a:solidFill>
                  </a:rPr>
                  <a:t>&gt;</a:t>
                </a:r>
                <a:r>
                  <a:rPr lang="ru-RU" sz="4000" b="1" dirty="0" smtClean="0">
                    <a:solidFill>
                      <a:srgbClr val="E74825"/>
                    </a:solidFill>
                  </a:rPr>
                  <a:t>700</a:t>
                </a:r>
                <a:r>
                  <a:rPr lang="en-US" sz="4000" b="1" dirty="0" smtClean="0">
                    <a:solidFill>
                      <a:srgbClr val="E74825"/>
                    </a:solidFill>
                  </a:rPr>
                  <a:t>0</a:t>
                </a:r>
                <a:endParaRPr lang="ru-RU" sz="4000" b="1" dirty="0">
                  <a:solidFill>
                    <a:srgbClr val="E74825"/>
                  </a:solidFill>
                </a:endParaRPr>
              </a:p>
            </p:txBody>
          </p:sp>
          <p:sp>
            <p:nvSpPr>
              <p:cNvPr id="125" name="Прямоугольник 124"/>
              <p:cNvSpPr/>
              <p:nvPr/>
            </p:nvSpPr>
            <p:spPr>
              <a:xfrm>
                <a:off x="5471276" y="2203977"/>
                <a:ext cx="1242771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400" dirty="0">
                    <a:solidFill>
                      <a:schemeClr val="tx2"/>
                    </a:solidFill>
                  </a:rPr>
                  <a:t>о</a:t>
                </a:r>
                <a:r>
                  <a:rPr lang="ru-RU" sz="1400" dirty="0" smtClean="0">
                    <a:solidFill>
                      <a:schemeClr val="tx2"/>
                    </a:solidFill>
                  </a:rPr>
                  <a:t>кон приема</a:t>
                </a:r>
                <a:endParaRPr lang="ru-RU" sz="1400" dirty="0">
                  <a:solidFill>
                    <a:schemeClr val="tx2"/>
                  </a:solidFill>
                </a:endParaRPr>
              </a:p>
            </p:txBody>
          </p:sp>
        </p:grpSp>
        <p:pic>
          <p:nvPicPr>
            <p:cNvPr id="122" name="Рисунок 12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60940" y="1147489"/>
              <a:ext cx="717213" cy="717213"/>
            </a:xfrm>
            <a:prstGeom prst="rect">
              <a:avLst/>
            </a:prstGeom>
          </p:spPr>
        </p:pic>
      </p:grpSp>
      <p:grpSp>
        <p:nvGrpSpPr>
          <p:cNvPr id="14" name="Группа 13"/>
          <p:cNvGrpSpPr/>
          <p:nvPr/>
        </p:nvGrpSpPr>
        <p:grpSpPr>
          <a:xfrm>
            <a:off x="1674593" y="2962572"/>
            <a:ext cx="1124045" cy="1405522"/>
            <a:chOff x="602947" y="3138326"/>
            <a:chExt cx="1124045" cy="1405522"/>
          </a:xfrm>
        </p:grpSpPr>
        <p:pic>
          <p:nvPicPr>
            <p:cNvPr id="87" name="Рисунок 8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1560" y="3138326"/>
              <a:ext cx="688474" cy="693323"/>
            </a:xfrm>
            <a:prstGeom prst="rect">
              <a:avLst/>
            </a:prstGeom>
          </p:spPr>
        </p:pic>
        <p:sp>
          <p:nvSpPr>
            <p:cNvPr id="88" name="Прямоугольник 87"/>
            <p:cNvSpPr/>
            <p:nvPr/>
          </p:nvSpPr>
          <p:spPr>
            <a:xfrm>
              <a:off x="602947" y="3835963"/>
              <a:ext cx="278554" cy="7078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4000" b="1" dirty="0">
                  <a:solidFill>
                    <a:srgbClr val="E74825"/>
                  </a:solidFill>
                </a:rPr>
                <a:t>7</a:t>
              </a:r>
            </a:p>
          </p:txBody>
        </p:sp>
        <p:sp>
          <p:nvSpPr>
            <p:cNvPr id="89" name="Прямоугольник 88"/>
            <p:cNvSpPr/>
            <p:nvPr/>
          </p:nvSpPr>
          <p:spPr>
            <a:xfrm>
              <a:off x="910778" y="3917919"/>
              <a:ext cx="81621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400" dirty="0">
                  <a:solidFill>
                    <a:schemeClr val="tx2"/>
                  </a:solidFill>
                </a:rPr>
                <a:t>д</a:t>
              </a:r>
              <a:r>
                <a:rPr lang="ru-RU" sz="1400" dirty="0" smtClean="0">
                  <a:solidFill>
                    <a:schemeClr val="tx2"/>
                  </a:solidFill>
                </a:rPr>
                <a:t>ней</a:t>
              </a:r>
              <a:r>
                <a:rPr lang="en-US" sz="1400" dirty="0" smtClean="0">
                  <a:solidFill>
                    <a:schemeClr val="tx2"/>
                  </a:solidFill>
                </a:rPr>
                <a:t> </a:t>
              </a:r>
              <a:r>
                <a:rPr lang="ru-RU" sz="1400" dirty="0" smtClean="0">
                  <a:solidFill>
                    <a:schemeClr val="tx2"/>
                  </a:solidFill>
                </a:rPr>
                <a:t>в </a:t>
              </a:r>
              <a:r>
                <a:rPr lang="ru-RU" sz="1400" dirty="0">
                  <a:solidFill>
                    <a:schemeClr val="tx2"/>
                  </a:solidFill>
                </a:rPr>
                <a:t>неделю</a:t>
              </a: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6729391" y="2855062"/>
            <a:ext cx="1780808" cy="1622139"/>
            <a:chOff x="6404225" y="3030816"/>
            <a:chExt cx="1780808" cy="1622139"/>
          </a:xfrm>
        </p:grpSpPr>
        <p:grpSp>
          <p:nvGrpSpPr>
            <p:cNvPr id="128" name="Группа 127"/>
            <p:cNvGrpSpPr/>
            <p:nvPr/>
          </p:nvGrpSpPr>
          <p:grpSpPr>
            <a:xfrm>
              <a:off x="6404225" y="3684614"/>
              <a:ext cx="1780808" cy="968341"/>
              <a:chOff x="5263711" y="1672679"/>
              <a:chExt cx="1780808" cy="968341"/>
            </a:xfrm>
          </p:grpSpPr>
          <p:sp>
            <p:nvSpPr>
              <p:cNvPr id="129" name="Прямоугольник 128"/>
              <p:cNvSpPr/>
              <p:nvPr/>
            </p:nvSpPr>
            <p:spPr>
              <a:xfrm>
                <a:off x="5263711" y="1672679"/>
                <a:ext cx="1780808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3600" b="1" dirty="0" smtClean="0">
                    <a:solidFill>
                      <a:srgbClr val="E74825"/>
                    </a:solidFill>
                  </a:rPr>
                  <a:t>~</a:t>
                </a:r>
                <a:r>
                  <a:rPr lang="en-US" sz="3600" b="1" dirty="0" smtClean="0">
                    <a:solidFill>
                      <a:srgbClr val="E74825"/>
                    </a:solidFill>
                  </a:rPr>
                  <a:t>70000</a:t>
                </a:r>
                <a:endParaRPr lang="ru-RU" sz="3600" b="1" dirty="0">
                  <a:solidFill>
                    <a:srgbClr val="E74825"/>
                  </a:solidFill>
                </a:endParaRPr>
              </a:p>
            </p:txBody>
          </p:sp>
          <p:sp>
            <p:nvSpPr>
              <p:cNvPr id="130" name="Прямоугольник 129"/>
              <p:cNvSpPr/>
              <p:nvPr/>
            </p:nvSpPr>
            <p:spPr>
              <a:xfrm>
                <a:off x="5471276" y="2203977"/>
                <a:ext cx="1319693" cy="4370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ru-RU" sz="1400" dirty="0">
                    <a:solidFill>
                      <a:schemeClr val="tx2"/>
                    </a:solidFill>
                  </a:rPr>
                  <a:t>посетителей в день</a:t>
                </a:r>
              </a:p>
            </p:txBody>
          </p:sp>
        </p:grpSp>
        <p:pic>
          <p:nvPicPr>
            <p:cNvPr id="127" name="Рисунок 126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97572" y="3030816"/>
              <a:ext cx="691477" cy="691477"/>
            </a:xfrm>
            <a:prstGeom prst="rect">
              <a:avLst/>
            </a:prstGeom>
          </p:spPr>
        </p:pic>
      </p:grpSp>
      <p:grpSp>
        <p:nvGrpSpPr>
          <p:cNvPr id="9" name="Группа 8"/>
          <p:cNvGrpSpPr/>
          <p:nvPr/>
        </p:nvGrpSpPr>
        <p:grpSpPr>
          <a:xfrm>
            <a:off x="4886615" y="2679308"/>
            <a:ext cx="1784646" cy="1660424"/>
            <a:chOff x="4322788" y="2855062"/>
            <a:chExt cx="1784646" cy="1660424"/>
          </a:xfrm>
        </p:grpSpPr>
        <p:sp>
          <p:nvSpPr>
            <p:cNvPr id="134" name="Прямоугольник 133"/>
            <p:cNvSpPr/>
            <p:nvPr/>
          </p:nvSpPr>
          <p:spPr>
            <a:xfrm>
              <a:off x="4448878" y="3906088"/>
              <a:ext cx="1658556" cy="6093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400" dirty="0">
                  <a:solidFill>
                    <a:schemeClr val="tx2"/>
                  </a:solidFill>
                </a:rPr>
                <a:t>услуг без привязки к месту </a:t>
              </a:r>
              <a:r>
                <a:rPr lang="ru-RU" sz="1400" dirty="0" smtClean="0">
                  <a:solidFill>
                    <a:schemeClr val="tx2"/>
                  </a:solidFill>
                </a:rPr>
                <a:t>жительства</a:t>
              </a:r>
              <a:endParaRPr lang="ru-RU" sz="1400" dirty="0">
                <a:solidFill>
                  <a:schemeClr val="tx2"/>
                </a:solidFill>
              </a:endParaRPr>
            </a:p>
          </p:txBody>
        </p:sp>
        <p:pic>
          <p:nvPicPr>
            <p:cNvPr id="1025" name="Рисунок 1024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22788" y="2855062"/>
              <a:ext cx="1182089" cy="1182089"/>
            </a:xfrm>
            <a:prstGeom prst="rect">
              <a:avLst/>
            </a:prstGeom>
          </p:spPr>
        </p:pic>
      </p:grpSp>
      <p:grpSp>
        <p:nvGrpSpPr>
          <p:cNvPr id="8" name="Группа 7"/>
          <p:cNvGrpSpPr/>
          <p:nvPr/>
        </p:nvGrpSpPr>
        <p:grpSpPr>
          <a:xfrm>
            <a:off x="3256842" y="2915333"/>
            <a:ext cx="1921637" cy="1980542"/>
            <a:chOff x="2484650" y="3091087"/>
            <a:chExt cx="1921637" cy="1980542"/>
          </a:xfrm>
        </p:grpSpPr>
        <p:grpSp>
          <p:nvGrpSpPr>
            <p:cNvPr id="1027" name="Группа 1026"/>
            <p:cNvGrpSpPr/>
            <p:nvPr/>
          </p:nvGrpSpPr>
          <p:grpSpPr>
            <a:xfrm>
              <a:off x="2484650" y="3915165"/>
              <a:ext cx="1921637" cy="1156464"/>
              <a:chOff x="2756854" y="2954726"/>
              <a:chExt cx="1921637" cy="1156464"/>
            </a:xfrm>
          </p:grpSpPr>
          <p:sp>
            <p:nvSpPr>
              <p:cNvPr id="41" name="Объект 6"/>
              <p:cNvSpPr txBox="1">
                <a:spLocks/>
              </p:cNvSpPr>
              <p:nvPr/>
            </p:nvSpPr>
            <p:spPr>
              <a:xfrm>
                <a:off x="2776680" y="3193974"/>
                <a:ext cx="1560002" cy="249275"/>
              </a:xfrm>
              <a:prstGeom prst="rect">
                <a:avLst/>
              </a:prstGeom>
            </p:spPr>
            <p:txBody>
              <a:bodyPr vert="horz" lIns="0" tIns="0" rIns="0" bIns="0" rtlCol="0" anchor="ctr">
                <a:no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1400" b="1" i="0" kern="1200" cap="all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1400" kern="1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1000" b="1" i="0" kern="1200" cap="all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1000" kern="1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800" kern="1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70000"/>
                  </a:lnSpc>
                  <a:buNone/>
                </a:pPr>
                <a:r>
                  <a:rPr lang="ru-RU" sz="1600" dirty="0" smtClean="0">
                    <a:solidFill>
                      <a:srgbClr val="E74825"/>
                    </a:solidFill>
                  </a:rPr>
                  <a:t>8.00</a:t>
                </a:r>
                <a:r>
                  <a:rPr lang="ru-RU" dirty="0" smtClean="0"/>
                  <a:t> </a:t>
                </a:r>
                <a:r>
                  <a:rPr lang="ru-RU" b="0" cap="none" dirty="0" smtClean="0">
                    <a:solidFill>
                      <a:schemeClr val="tx2"/>
                    </a:solidFill>
                  </a:rPr>
                  <a:t>до</a:t>
                </a:r>
                <a:r>
                  <a:rPr lang="ru-RU" cap="none" dirty="0" smtClean="0">
                    <a:solidFill>
                      <a:schemeClr val="tx2"/>
                    </a:solidFill>
                  </a:rPr>
                  <a:t> </a:t>
                </a:r>
                <a:r>
                  <a:rPr lang="ru-RU" sz="1600" dirty="0" smtClean="0">
                    <a:solidFill>
                      <a:srgbClr val="E74825"/>
                    </a:solidFill>
                  </a:rPr>
                  <a:t>20.00</a:t>
                </a:r>
                <a:endParaRPr lang="ru-RU" dirty="0">
                  <a:solidFill>
                    <a:srgbClr val="E74825"/>
                  </a:solidFill>
                </a:endParaRPr>
              </a:p>
            </p:txBody>
          </p:sp>
          <p:sp>
            <p:nvSpPr>
              <p:cNvPr id="136" name="Объект 6"/>
              <p:cNvSpPr txBox="1">
                <a:spLocks/>
              </p:cNvSpPr>
              <p:nvPr/>
            </p:nvSpPr>
            <p:spPr>
              <a:xfrm>
                <a:off x="2756854" y="3865133"/>
                <a:ext cx="1921637" cy="246057"/>
              </a:xfrm>
              <a:prstGeom prst="rect">
                <a:avLst/>
              </a:prstGeom>
            </p:spPr>
            <p:txBody>
              <a:bodyPr vert="horz" lIns="0" tIns="0" rIns="0" bIns="0" rtlCol="0" anchor="ctr">
                <a:no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1400" b="1" i="0" kern="1200" cap="all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1400" kern="1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1000" b="1" i="0" kern="1200" cap="all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1000" kern="1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800" kern="1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70000"/>
                  </a:lnSpc>
                  <a:buNone/>
                </a:pPr>
                <a:r>
                  <a:rPr lang="ru-RU" sz="1600" dirty="0" smtClean="0">
                    <a:solidFill>
                      <a:srgbClr val="E74825"/>
                    </a:solidFill>
                  </a:rPr>
                  <a:t>10.00</a:t>
                </a:r>
                <a:r>
                  <a:rPr lang="ru-RU" sz="1800" dirty="0" smtClean="0"/>
                  <a:t> </a:t>
                </a:r>
                <a:r>
                  <a:rPr lang="ru-RU" b="0" cap="none" dirty="0" smtClean="0">
                    <a:solidFill>
                      <a:schemeClr val="tx2"/>
                    </a:solidFill>
                  </a:rPr>
                  <a:t>до</a:t>
                </a:r>
                <a:r>
                  <a:rPr lang="ru-RU" sz="1800" cap="none" dirty="0" smtClean="0">
                    <a:solidFill>
                      <a:schemeClr val="tx2"/>
                    </a:solidFill>
                  </a:rPr>
                  <a:t> </a:t>
                </a:r>
                <a:r>
                  <a:rPr lang="ru-RU" sz="1600" dirty="0" smtClean="0">
                    <a:solidFill>
                      <a:srgbClr val="E74825"/>
                    </a:solidFill>
                  </a:rPr>
                  <a:t>22.00</a:t>
                </a:r>
                <a:endParaRPr lang="ru-RU" sz="1600" dirty="0">
                  <a:solidFill>
                    <a:srgbClr val="E74825"/>
                  </a:solidFill>
                </a:endParaRPr>
              </a:p>
            </p:txBody>
          </p:sp>
          <p:sp>
            <p:nvSpPr>
              <p:cNvPr id="137" name="Объект 6"/>
              <p:cNvSpPr txBox="1">
                <a:spLocks/>
              </p:cNvSpPr>
              <p:nvPr/>
            </p:nvSpPr>
            <p:spPr>
              <a:xfrm>
                <a:off x="2776680" y="3373841"/>
                <a:ext cx="1707844" cy="520798"/>
              </a:xfrm>
              <a:prstGeom prst="rect">
                <a:avLst/>
              </a:prstGeom>
            </p:spPr>
            <p:txBody>
              <a:bodyPr vert="horz" lIns="0" tIns="0" rIns="0" bIns="0" rtlCol="0" anchor="ctr">
                <a:no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1400" b="1" i="0" kern="1200" cap="all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1400" kern="1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1000" b="1" i="0" kern="1200" cap="all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1000" kern="1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800" kern="1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ru-RU" sz="1200" cap="none" dirty="0" smtClean="0">
                    <a:solidFill>
                      <a:schemeClr val="accent2"/>
                    </a:solidFill>
                  </a:rPr>
                  <a:t>ФЛАГМАНЫ И ДВОРЕЦ ГОСУСЛУГ:</a:t>
                </a:r>
                <a:endParaRPr lang="ru-RU" sz="1200" cap="none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138" name="Объект 6"/>
              <p:cNvSpPr txBox="1">
                <a:spLocks/>
              </p:cNvSpPr>
              <p:nvPr/>
            </p:nvSpPr>
            <p:spPr>
              <a:xfrm>
                <a:off x="2776680" y="2954726"/>
                <a:ext cx="1284246" cy="274741"/>
              </a:xfrm>
              <a:prstGeom prst="rect">
                <a:avLst/>
              </a:prstGeom>
            </p:spPr>
            <p:txBody>
              <a:bodyPr vert="horz" lIns="0" tIns="0" rIns="0" bIns="0" rtlCol="0" anchor="ctr">
                <a:no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1400" b="1" i="0" kern="1200" cap="all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1400" kern="1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1000" b="1" i="0" kern="1200" cap="all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1000" kern="1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800" kern="1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ru-RU" sz="1200" cap="none" dirty="0" smtClean="0">
                    <a:solidFill>
                      <a:schemeClr val="accent2"/>
                    </a:solidFill>
                  </a:rPr>
                  <a:t>ЦЕНТРЫ:</a:t>
                </a:r>
                <a:endParaRPr lang="ru-RU" sz="1200" cap="none" dirty="0">
                  <a:solidFill>
                    <a:schemeClr val="accent2"/>
                  </a:solidFill>
                </a:endParaRPr>
              </a:p>
            </p:txBody>
          </p:sp>
        </p:grpSp>
        <p:pic>
          <p:nvPicPr>
            <p:cNvPr id="1029" name="Рисунок 1028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34132" y="3091087"/>
              <a:ext cx="710038" cy="710038"/>
            </a:xfrm>
            <a:prstGeom prst="rect">
              <a:avLst/>
            </a:prstGeom>
          </p:spPr>
        </p:pic>
      </p:grpSp>
      <p:sp>
        <p:nvSpPr>
          <p:cNvPr id="46" name="Заголовок 6"/>
          <p:cNvSpPr txBox="1">
            <a:spLocks/>
          </p:cNvSpPr>
          <p:nvPr/>
        </p:nvSpPr>
        <p:spPr>
          <a:xfrm>
            <a:off x="1691680" y="271799"/>
            <a:ext cx="3744416" cy="398224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/>
              <a:t>ДОСТУПНОСТЬ УСЛУГ</a:t>
            </a:r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141" y="181973"/>
            <a:ext cx="1589035" cy="1250668"/>
          </a:xfrm>
          <a:prstGeom prst="rect">
            <a:avLst/>
          </a:prstGeom>
        </p:spPr>
      </p:pic>
      <p:sp>
        <p:nvSpPr>
          <p:cNvPr id="63" name="Прямоугольник 62"/>
          <p:cNvSpPr/>
          <p:nvPr/>
        </p:nvSpPr>
        <p:spPr>
          <a:xfrm>
            <a:off x="5412831" y="219257"/>
            <a:ext cx="3536608" cy="5222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Объект 6"/>
          <p:cNvSpPr txBox="1">
            <a:spLocks/>
          </p:cNvSpPr>
          <p:nvPr/>
        </p:nvSpPr>
        <p:spPr>
          <a:xfrm>
            <a:off x="5578202" y="298458"/>
            <a:ext cx="3242270" cy="34801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0" cap="none" dirty="0" smtClean="0">
                <a:solidFill>
                  <a:schemeClr val="tx2"/>
                </a:solidFill>
              </a:rPr>
              <a:t>Территории</a:t>
            </a:r>
            <a:endParaRPr lang="ru-RU" b="0" cap="none" dirty="0">
              <a:solidFill>
                <a:schemeClr val="tx2"/>
              </a:solidFill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1691680" y="695825"/>
            <a:ext cx="3605912" cy="45719"/>
          </a:xfrm>
          <a:prstGeom prst="rect">
            <a:avLst/>
          </a:prstGeom>
          <a:solidFill>
            <a:srgbClr val="E748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91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Объект 6"/>
          <p:cNvSpPr txBox="1">
            <a:spLocks/>
          </p:cNvSpPr>
          <p:nvPr/>
        </p:nvSpPr>
        <p:spPr>
          <a:xfrm>
            <a:off x="1691680" y="2365077"/>
            <a:ext cx="1719705" cy="40155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0" cap="none" dirty="0" smtClean="0">
                <a:solidFill>
                  <a:schemeClr val="tx2"/>
                </a:solidFill>
              </a:rPr>
              <a:t>Предварительная</a:t>
            </a:r>
            <a:br>
              <a:rPr lang="ru-RU" b="0" cap="none" dirty="0" smtClean="0">
                <a:solidFill>
                  <a:schemeClr val="tx2"/>
                </a:solidFill>
              </a:rPr>
            </a:br>
            <a:r>
              <a:rPr lang="ru-RU" b="0" cap="none" dirty="0" smtClean="0">
                <a:solidFill>
                  <a:schemeClr val="tx2"/>
                </a:solidFill>
              </a:rPr>
              <a:t>запись</a:t>
            </a:r>
            <a:endParaRPr lang="ru-RU" b="0" cap="none" dirty="0">
              <a:solidFill>
                <a:schemeClr val="tx2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140889" y="2314178"/>
            <a:ext cx="2159422" cy="523220"/>
          </a:xfrm>
          <a:prstGeom prst="rect">
            <a:avLst/>
          </a:prstGeom>
        </p:spPr>
        <p:txBody>
          <a:bodyPr wrap="square" lIns="0" anchor="ctr">
            <a:spAutoFit/>
          </a:bodyPr>
          <a:lstStyle/>
          <a:p>
            <a:pPr defTabSz="457200">
              <a:spcBef>
                <a:spcPct val="20000"/>
              </a:spcBef>
            </a:pPr>
            <a:r>
              <a:rPr lang="ru-RU" sz="1400" dirty="0">
                <a:solidFill>
                  <a:schemeClr val="tx2"/>
                </a:solidFill>
              </a:rPr>
              <a:t>Уведомление </a:t>
            </a:r>
            <a:br>
              <a:rPr lang="ru-RU" sz="1400" dirty="0">
                <a:solidFill>
                  <a:schemeClr val="tx2"/>
                </a:solidFill>
              </a:rPr>
            </a:br>
            <a:r>
              <a:rPr lang="ru-RU" sz="1400" dirty="0">
                <a:solidFill>
                  <a:schemeClr val="tx2"/>
                </a:solidFill>
              </a:rPr>
              <a:t>о готовности документов</a:t>
            </a:r>
          </a:p>
        </p:txBody>
      </p:sp>
      <p:sp>
        <p:nvSpPr>
          <p:cNvPr id="29" name="Объект 6"/>
          <p:cNvSpPr txBox="1">
            <a:spLocks/>
          </p:cNvSpPr>
          <p:nvPr/>
        </p:nvSpPr>
        <p:spPr>
          <a:xfrm>
            <a:off x="6634465" y="2326702"/>
            <a:ext cx="2087415" cy="47831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0" cap="none" dirty="0" smtClean="0">
                <a:solidFill>
                  <a:schemeClr val="tx2"/>
                </a:solidFill>
              </a:rPr>
              <a:t>Онлайн-мониторинг загруженности центров</a:t>
            </a:r>
            <a:endParaRPr lang="ru-RU" b="0" cap="none" dirty="0">
              <a:solidFill>
                <a:schemeClr val="tx2"/>
              </a:solidFill>
            </a:endParaRPr>
          </a:p>
        </p:txBody>
      </p:sp>
      <p:pic>
        <p:nvPicPr>
          <p:cNvPr id="58" name="Рисунок 5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0203" y="4587974"/>
            <a:ext cx="979236" cy="416520"/>
          </a:xfrm>
          <a:prstGeom prst="rect">
            <a:avLst/>
          </a:prstGeom>
        </p:spPr>
      </p:pic>
      <p:sp>
        <p:nvSpPr>
          <p:cNvPr id="63" name="Заголовок 6"/>
          <p:cNvSpPr txBox="1">
            <a:spLocks/>
          </p:cNvSpPr>
          <p:nvPr/>
        </p:nvSpPr>
        <p:spPr>
          <a:xfrm>
            <a:off x="1691680" y="271799"/>
            <a:ext cx="3744416" cy="398224"/>
          </a:xfrm>
          <a:prstGeom prst="rect">
            <a:avLst/>
          </a:prstGeom>
        </p:spPr>
        <p:txBody>
          <a:bodyPr vert="horz" lIns="0" tIns="0" rIns="0" bIns="0" rtlCol="0" anchor="ctr" anchorCtr="0">
            <a:normAutofit fontScale="85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/>
              <a:t>УПРАВЛЕНИЕ ОЧЕРЕДЯМИ</a:t>
            </a:r>
          </a:p>
        </p:txBody>
      </p:sp>
      <p:pic>
        <p:nvPicPr>
          <p:cNvPr id="66" name="Рисунок 6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5835" y="117231"/>
            <a:ext cx="1553651" cy="1327151"/>
          </a:xfrm>
          <a:prstGeom prst="rect">
            <a:avLst/>
          </a:prstGeom>
        </p:spPr>
      </p:pic>
      <p:grpSp>
        <p:nvGrpSpPr>
          <p:cNvPr id="19" name="Группа 18"/>
          <p:cNvGrpSpPr/>
          <p:nvPr/>
        </p:nvGrpSpPr>
        <p:grpSpPr>
          <a:xfrm>
            <a:off x="1691680" y="3017015"/>
            <a:ext cx="3681894" cy="1823479"/>
            <a:chOff x="3203338" y="2931789"/>
            <a:chExt cx="3681894" cy="1823479"/>
          </a:xfrm>
        </p:grpSpPr>
        <p:sp>
          <p:nvSpPr>
            <p:cNvPr id="13" name="Объект 6"/>
            <p:cNvSpPr txBox="1">
              <a:spLocks/>
            </p:cNvSpPr>
            <p:nvPr/>
          </p:nvSpPr>
          <p:spPr>
            <a:xfrm>
              <a:off x="3203338" y="4076532"/>
              <a:ext cx="2434710" cy="678736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400" b="1" i="0" kern="1200" cap="all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4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000" b="1" i="0" kern="1200" cap="all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0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914400">
                <a:lnSpc>
                  <a:spcPct val="80000"/>
                </a:lnSpc>
                <a:buNone/>
              </a:pPr>
              <a:endParaRPr lang="ru-RU" sz="2800" dirty="0"/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42941" y="2931789"/>
              <a:ext cx="1229716" cy="1221117"/>
            </a:xfrm>
            <a:prstGeom prst="rect">
              <a:avLst/>
            </a:prstGeom>
          </p:spPr>
        </p:pic>
        <p:sp>
          <p:nvSpPr>
            <p:cNvPr id="94" name="Объект 6"/>
            <p:cNvSpPr txBox="1">
              <a:spLocks/>
            </p:cNvSpPr>
            <p:nvPr/>
          </p:nvSpPr>
          <p:spPr>
            <a:xfrm>
              <a:off x="3242940" y="4320649"/>
              <a:ext cx="2395107" cy="208567"/>
            </a:xfrm>
            <a:prstGeom prst="rect">
              <a:avLst/>
            </a:prstGeom>
          </p:spPr>
          <p:txBody>
            <a:bodyPr vert="horz" lIns="0" tIns="0" rIns="0" bIns="0" rtlCol="0" anchor="t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400" b="1" i="0" kern="1200" cap="all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4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000" b="1" i="0" kern="1200" cap="all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0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None/>
              </a:pPr>
              <a:r>
                <a:rPr lang="ru-RU" sz="2000" dirty="0">
                  <a:solidFill>
                    <a:srgbClr val="E74825"/>
                  </a:solidFill>
                </a:rPr>
                <a:t>&lt; 1% </a:t>
              </a:r>
              <a:r>
                <a:rPr lang="ru-RU" b="0" cap="none" dirty="0" smtClean="0">
                  <a:solidFill>
                    <a:schemeClr val="tx2"/>
                  </a:solidFill>
                </a:rPr>
                <a:t>посетителей</a:t>
              </a:r>
              <a:endParaRPr lang="ru-RU" b="0" cap="none" dirty="0">
                <a:solidFill>
                  <a:schemeClr val="tx2"/>
                </a:solidFill>
              </a:endParaRPr>
            </a:p>
          </p:txBody>
        </p:sp>
        <p:sp>
          <p:nvSpPr>
            <p:cNvPr id="95" name="Объект 6"/>
            <p:cNvSpPr txBox="1">
              <a:spLocks/>
            </p:cNvSpPr>
            <p:nvPr/>
          </p:nvSpPr>
          <p:spPr>
            <a:xfrm>
              <a:off x="4245575" y="3730737"/>
              <a:ext cx="1103925" cy="401907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400" b="1" i="0" kern="1200" cap="all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4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000" b="1" i="0" kern="1200" cap="all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0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70000"/>
                </a:lnSpc>
                <a:buNone/>
              </a:pPr>
              <a:r>
                <a:rPr lang="en-US" sz="2000" cap="none" dirty="0">
                  <a:solidFill>
                    <a:srgbClr val="E74825"/>
                  </a:solidFill>
                </a:rPr>
                <a:t>&gt;15</a:t>
              </a:r>
              <a:r>
                <a:rPr lang="ru-RU" sz="2000" cap="none" dirty="0">
                  <a:solidFill>
                    <a:srgbClr val="E74825"/>
                  </a:solidFill>
                </a:rPr>
                <a:t> </a:t>
              </a:r>
              <a:r>
                <a:rPr lang="ru-RU" sz="1600" cap="none" dirty="0">
                  <a:solidFill>
                    <a:srgbClr val="E74825"/>
                  </a:solidFill>
                </a:rPr>
                <a:t>минут</a:t>
              </a:r>
              <a:endParaRPr lang="ru-RU" sz="2000" cap="none" dirty="0">
                <a:solidFill>
                  <a:srgbClr val="E74825"/>
                </a:solidFill>
              </a:endParaRPr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82290" y="3735785"/>
              <a:ext cx="496219" cy="538451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52547" y="2963979"/>
              <a:ext cx="1232685" cy="1224065"/>
            </a:xfrm>
            <a:prstGeom prst="rect">
              <a:avLst/>
            </a:prstGeom>
          </p:spPr>
        </p:pic>
        <p:sp>
          <p:nvSpPr>
            <p:cNvPr id="96" name="Объект 6"/>
            <p:cNvSpPr txBox="1">
              <a:spLocks/>
            </p:cNvSpPr>
            <p:nvPr/>
          </p:nvSpPr>
          <p:spPr>
            <a:xfrm>
              <a:off x="5677649" y="4396327"/>
              <a:ext cx="992256" cy="242002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400" b="1" i="0" kern="1200" cap="all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4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000" b="1" i="0" kern="1200" cap="all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0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914400">
                <a:lnSpc>
                  <a:spcPct val="80000"/>
                </a:lnSpc>
                <a:buNone/>
              </a:pPr>
              <a:r>
                <a:rPr lang="ru-RU" b="0" cap="none" dirty="0">
                  <a:solidFill>
                    <a:schemeClr val="tx2"/>
                  </a:solidFill>
                </a:rPr>
                <a:t>в подарок</a:t>
              </a:r>
            </a:p>
          </p:txBody>
        </p:sp>
      </p:grpSp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1680" y="1058133"/>
            <a:ext cx="1379861" cy="137021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2996" y="1060964"/>
            <a:ext cx="1229540" cy="12382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58724" y="1157856"/>
            <a:ext cx="1405066" cy="1227843"/>
          </a:xfrm>
          <a:prstGeom prst="rect">
            <a:avLst/>
          </a:prstGeom>
        </p:spPr>
      </p:pic>
      <p:sp>
        <p:nvSpPr>
          <p:cNvPr id="97" name="Прямоугольник 96"/>
          <p:cNvSpPr/>
          <p:nvPr/>
        </p:nvSpPr>
        <p:spPr>
          <a:xfrm>
            <a:off x="5412831" y="219257"/>
            <a:ext cx="3536608" cy="5222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Прямоугольник 97"/>
          <p:cNvSpPr/>
          <p:nvPr/>
        </p:nvSpPr>
        <p:spPr>
          <a:xfrm>
            <a:off x="1691680" y="695825"/>
            <a:ext cx="3605912" cy="45719"/>
          </a:xfrm>
          <a:prstGeom prst="rect">
            <a:avLst/>
          </a:prstGeom>
          <a:solidFill>
            <a:srgbClr val="E748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084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Рисунок 5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0203" y="4587974"/>
            <a:ext cx="979236" cy="416520"/>
          </a:xfrm>
          <a:prstGeom prst="rect">
            <a:avLst/>
          </a:prstGeom>
        </p:spPr>
      </p:pic>
      <p:sp>
        <p:nvSpPr>
          <p:cNvPr id="60" name="Заголовок 6"/>
          <p:cNvSpPr txBox="1">
            <a:spLocks/>
          </p:cNvSpPr>
          <p:nvPr/>
        </p:nvSpPr>
        <p:spPr>
          <a:xfrm>
            <a:off x="1691680" y="271799"/>
            <a:ext cx="3744416" cy="398224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/>
              <a:t>КОМФОРТНОСТЬ</a:t>
            </a:r>
          </a:p>
        </p:txBody>
      </p:sp>
      <p:pic>
        <p:nvPicPr>
          <p:cNvPr id="63" name="Рисунок 6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2241"/>
          <a:stretch/>
        </p:blipFill>
        <p:spPr>
          <a:xfrm>
            <a:off x="250786" y="216689"/>
            <a:ext cx="1439165" cy="1215952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4347129"/>
              </p:ext>
            </p:extLst>
          </p:nvPr>
        </p:nvGraphicFramePr>
        <p:xfrm>
          <a:off x="1689951" y="1271163"/>
          <a:ext cx="8412100" cy="30273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5499">
                  <a:extLst>
                    <a:ext uri="{9D8B030D-6E8A-4147-A177-3AD203B41FA5}">
                      <a16:colId xmlns:a16="http://schemas.microsoft.com/office/drawing/2014/main" val="3260664464"/>
                    </a:ext>
                  </a:extLst>
                </a:gridCol>
                <a:gridCol w="1807255">
                  <a:extLst>
                    <a:ext uri="{9D8B030D-6E8A-4147-A177-3AD203B41FA5}">
                      <a16:colId xmlns:a16="http://schemas.microsoft.com/office/drawing/2014/main" val="758075509"/>
                    </a:ext>
                  </a:extLst>
                </a:gridCol>
                <a:gridCol w="1807255">
                  <a:extLst>
                    <a:ext uri="{9D8B030D-6E8A-4147-A177-3AD203B41FA5}">
                      <a16:colId xmlns:a16="http://schemas.microsoft.com/office/drawing/2014/main" val="255535158"/>
                    </a:ext>
                  </a:extLst>
                </a:gridCol>
                <a:gridCol w="1656650">
                  <a:extLst>
                    <a:ext uri="{9D8B030D-6E8A-4147-A177-3AD203B41FA5}">
                      <a16:colId xmlns:a16="http://schemas.microsoft.com/office/drawing/2014/main" val="1192712886"/>
                    </a:ext>
                  </a:extLst>
                </a:gridCol>
                <a:gridCol w="1355441">
                  <a:extLst>
                    <a:ext uri="{9D8B030D-6E8A-4147-A177-3AD203B41FA5}">
                      <a16:colId xmlns:a16="http://schemas.microsoft.com/office/drawing/2014/main" val="1702931654"/>
                    </a:ext>
                  </a:extLst>
                </a:gridCol>
              </a:tblGrid>
              <a:tr h="144238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cap="none" dirty="0" smtClean="0">
                          <a:solidFill>
                            <a:schemeClr val="tx2"/>
                          </a:solidFill>
                        </a:rPr>
                        <a:t>Доступная</a:t>
                      </a:r>
                      <a:r>
                        <a:rPr lang="ru-RU" sz="1400" b="0" cap="none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ru-RU" sz="1400" b="0" cap="none" dirty="0" smtClean="0">
                          <a:solidFill>
                            <a:schemeClr val="tx2"/>
                          </a:solidFill>
                        </a:rPr>
                        <a:t>среда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cap="none" dirty="0" smtClean="0">
                        <a:solidFill>
                          <a:schemeClr val="tx2"/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cap="none" dirty="0" err="1" smtClean="0">
                          <a:solidFill>
                            <a:schemeClr val="tx2"/>
                          </a:solidFill>
                        </a:rPr>
                        <a:t>Велопарковка</a:t>
                      </a:r>
                      <a:endParaRPr lang="ru-RU" sz="1400" b="0" cap="none" dirty="0" smtClean="0">
                        <a:solidFill>
                          <a:schemeClr val="tx2"/>
                        </a:solidFill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cap="none" dirty="0" smtClean="0">
                        <a:solidFill>
                          <a:schemeClr val="tx2"/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cap="none" dirty="0" smtClean="0">
                          <a:solidFill>
                            <a:schemeClr val="tx2"/>
                          </a:solidFill>
                        </a:rPr>
                        <a:t>Детский </a:t>
                      </a:r>
                      <a:r>
                        <a:rPr lang="ru-RU" sz="1400" b="0" cap="none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ru-RU" sz="1400" b="0" cap="none" dirty="0" smtClean="0">
                          <a:solidFill>
                            <a:schemeClr val="tx2"/>
                          </a:solidFill>
                        </a:rPr>
                        <a:t>уголок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cap="none" dirty="0" smtClean="0">
                        <a:solidFill>
                          <a:schemeClr val="tx2"/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cap="none" dirty="0" smtClean="0">
                        <a:solidFill>
                          <a:schemeClr val="tx2"/>
                        </a:solidFill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cap="none" dirty="0" smtClean="0">
                        <a:solidFill>
                          <a:schemeClr val="tx2"/>
                        </a:solidFill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cap="none" dirty="0" smtClean="0">
                        <a:solidFill>
                          <a:schemeClr val="tx2"/>
                        </a:solidFill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cap="none" dirty="0" smtClean="0">
                        <a:solidFill>
                          <a:schemeClr val="tx2"/>
                        </a:solidFill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cap="none" dirty="0" smtClean="0">
                        <a:solidFill>
                          <a:schemeClr val="tx2"/>
                        </a:solidFill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cap="none" dirty="0" smtClean="0">
                          <a:solidFill>
                            <a:schemeClr val="tx2"/>
                          </a:solidFill>
                        </a:rPr>
                        <a:t>Копирование</a:t>
                      </a:r>
                      <a:br>
                        <a:rPr lang="ru-RU" sz="1400" b="0" cap="none" dirty="0" smtClean="0">
                          <a:solidFill>
                            <a:schemeClr val="tx2"/>
                          </a:solidFill>
                        </a:rPr>
                      </a:br>
                      <a:r>
                        <a:rPr lang="ru-RU" sz="1400" b="0" cap="none" dirty="0" smtClean="0">
                          <a:solidFill>
                            <a:schemeClr val="tx2"/>
                          </a:solidFill>
                        </a:rPr>
                        <a:t>документов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cap="none" dirty="0" smtClean="0">
                        <a:solidFill>
                          <a:schemeClr val="tx2"/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7094646"/>
                  </a:ext>
                </a:extLst>
              </a:tr>
              <a:tr h="144238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cap="none" dirty="0" smtClean="0">
                        <a:solidFill>
                          <a:schemeClr val="tx2"/>
                        </a:solidFill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cap="none" dirty="0" smtClean="0">
                        <a:solidFill>
                          <a:schemeClr val="tx2"/>
                        </a:solidFill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cap="none" dirty="0" smtClean="0">
                        <a:solidFill>
                          <a:schemeClr val="tx2"/>
                        </a:solidFill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cap="none" dirty="0" smtClean="0">
                        <a:solidFill>
                          <a:schemeClr val="tx2"/>
                        </a:solidFill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cap="none" dirty="0" smtClean="0">
                          <a:solidFill>
                            <a:schemeClr val="tx2"/>
                          </a:solidFill>
                        </a:rPr>
                        <a:t>Оплата </a:t>
                      </a:r>
                      <a:br>
                        <a:rPr lang="ru-RU" sz="1400" b="0" cap="none" dirty="0" smtClean="0">
                          <a:solidFill>
                            <a:schemeClr val="tx2"/>
                          </a:solidFill>
                        </a:rPr>
                      </a:br>
                      <a:r>
                        <a:rPr lang="ru-RU" sz="1400" b="0" cap="none" dirty="0" smtClean="0">
                          <a:solidFill>
                            <a:schemeClr val="tx2"/>
                          </a:solidFill>
                        </a:rPr>
                        <a:t>пошлин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cap="none" dirty="0" smtClean="0">
                          <a:solidFill>
                            <a:schemeClr val="tx2"/>
                          </a:solidFill>
                        </a:rPr>
                        <a:t>Администратор</a:t>
                      </a:r>
                      <a:br>
                        <a:rPr lang="ru-RU" sz="1400" b="0" cap="none" dirty="0" smtClean="0">
                          <a:solidFill>
                            <a:schemeClr val="tx2"/>
                          </a:solidFill>
                        </a:rPr>
                      </a:br>
                      <a:r>
                        <a:rPr lang="ru-RU" sz="1400" b="0" cap="none" dirty="0" smtClean="0">
                          <a:solidFill>
                            <a:schemeClr val="tx2"/>
                          </a:solidFill>
                        </a:rPr>
                        <a:t>зала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cap="none" dirty="0" smtClean="0">
                          <a:solidFill>
                            <a:schemeClr val="tx2"/>
                          </a:solidFill>
                        </a:rPr>
                        <a:t>Бесплатный</a:t>
                      </a:r>
                      <a:r>
                        <a:rPr lang="ru-RU" sz="1400" b="0" cap="none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400" b="0" cap="none" dirty="0" err="1" smtClean="0">
                          <a:solidFill>
                            <a:schemeClr val="tx2"/>
                          </a:solidFill>
                        </a:rPr>
                        <a:t>WiFi</a:t>
                      </a:r>
                      <a:endParaRPr lang="ru-RU" sz="1400" b="0" cap="none" dirty="0" smtClean="0">
                        <a:solidFill>
                          <a:schemeClr val="tx2"/>
                        </a:solidFill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cap="none" dirty="0" smtClean="0">
                        <a:solidFill>
                          <a:schemeClr val="tx2"/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cap="none" dirty="0" smtClean="0">
                        <a:solidFill>
                          <a:schemeClr val="tx2"/>
                        </a:solidFill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cap="none" dirty="0" smtClean="0">
                          <a:solidFill>
                            <a:schemeClr val="tx2"/>
                          </a:solidFill>
                        </a:rPr>
                        <a:t>Кофе/</a:t>
                      </a:r>
                      <a:r>
                        <a:rPr lang="ru-RU" sz="1400" b="0" cap="none" dirty="0" err="1" smtClean="0">
                          <a:solidFill>
                            <a:schemeClr val="tx2"/>
                          </a:solidFill>
                        </a:rPr>
                        <a:t>снэки</a:t>
                      </a:r>
                      <a:endParaRPr lang="ru-RU" sz="1400" b="0" cap="none" dirty="0" smtClean="0">
                        <a:solidFill>
                          <a:schemeClr val="tx2"/>
                        </a:solidFill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cap="none" dirty="0" smtClean="0">
                        <a:solidFill>
                          <a:schemeClr val="tx2"/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8885942"/>
                  </a:ext>
                </a:extLst>
              </a:tr>
            </a:tbl>
          </a:graphicData>
        </a:graphic>
      </p:graphicFrame>
      <p:pic>
        <p:nvPicPr>
          <p:cNvPr id="84" name="Рисунок 8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0566" y="1361229"/>
            <a:ext cx="1053896" cy="105389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1190" y="2862436"/>
            <a:ext cx="1097735" cy="1097735"/>
          </a:xfrm>
          <a:prstGeom prst="rect">
            <a:avLst/>
          </a:prstGeom>
        </p:spPr>
      </p:pic>
      <p:sp>
        <p:nvSpPr>
          <p:cNvPr id="85" name="Прямоугольник 84"/>
          <p:cNvSpPr/>
          <p:nvPr/>
        </p:nvSpPr>
        <p:spPr>
          <a:xfrm>
            <a:off x="5412831" y="219257"/>
            <a:ext cx="3536608" cy="5222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Объект 6"/>
          <p:cNvSpPr txBox="1">
            <a:spLocks/>
          </p:cNvSpPr>
          <p:nvPr/>
        </p:nvSpPr>
        <p:spPr>
          <a:xfrm>
            <a:off x="5578202" y="298458"/>
            <a:ext cx="3242270" cy="34801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0" cap="none" dirty="0" smtClean="0">
                <a:solidFill>
                  <a:schemeClr val="tx2"/>
                </a:solidFill>
              </a:rPr>
              <a:t>Единый набор дружелюбных сервисов</a:t>
            </a:r>
            <a:endParaRPr lang="ru-RU" b="0" cap="none" dirty="0">
              <a:solidFill>
                <a:schemeClr val="tx2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3119" y="1257471"/>
            <a:ext cx="1153756" cy="115765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9663" y="1454337"/>
            <a:ext cx="960788" cy="96078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9847" y="2862436"/>
            <a:ext cx="882222" cy="88520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8975" y="1311158"/>
            <a:ext cx="1103967" cy="110396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0566" y="2862436"/>
            <a:ext cx="869764" cy="87270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4030" y="2862436"/>
            <a:ext cx="871935" cy="871935"/>
          </a:xfrm>
          <a:prstGeom prst="rect">
            <a:avLst/>
          </a:prstGeom>
        </p:spPr>
      </p:pic>
      <p:sp>
        <p:nvSpPr>
          <p:cNvPr id="87" name="Прямоугольник 86"/>
          <p:cNvSpPr/>
          <p:nvPr/>
        </p:nvSpPr>
        <p:spPr>
          <a:xfrm>
            <a:off x="1691680" y="695825"/>
            <a:ext cx="3605912" cy="45719"/>
          </a:xfrm>
          <a:prstGeom prst="rect">
            <a:avLst/>
          </a:prstGeom>
          <a:solidFill>
            <a:srgbClr val="E748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7455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Заголовок 6"/>
          <p:cNvSpPr txBox="1">
            <a:spLocks/>
          </p:cNvSpPr>
          <p:nvPr/>
        </p:nvSpPr>
        <p:spPr>
          <a:xfrm rot="16200000">
            <a:off x="-1855471" y="2766909"/>
            <a:ext cx="4212515" cy="501574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ДИАЛОГ С ЖИТЕЛЯМИ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81" name="Заголовок 6"/>
          <p:cNvSpPr txBox="1">
            <a:spLocks/>
          </p:cNvSpPr>
          <p:nvPr/>
        </p:nvSpPr>
        <p:spPr>
          <a:xfrm>
            <a:off x="1691680" y="271799"/>
            <a:ext cx="3744416" cy="398224"/>
          </a:xfrm>
          <a:prstGeom prst="rect">
            <a:avLst/>
          </a:prstGeom>
        </p:spPr>
        <p:txBody>
          <a:bodyPr vert="horz" lIns="0" tIns="0" rIns="0" bIns="0" rtlCol="0" anchor="ctr" anchorCtr="0">
            <a:normAutofit fontScale="92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/>
              <a:t>ДИАЛОГ С ГРАЖДАНАМИ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7655"/>
          <a:stretch/>
        </p:blipFill>
        <p:spPr>
          <a:xfrm>
            <a:off x="-11589" y="-166273"/>
            <a:ext cx="2036240" cy="1605432"/>
          </a:xfrm>
          <a:prstGeom prst="rect">
            <a:avLst/>
          </a:prstGeom>
        </p:spPr>
      </p:pic>
      <p:pic>
        <p:nvPicPr>
          <p:cNvPr id="84" name="Рисунок 8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0203" y="4587974"/>
            <a:ext cx="979236" cy="416520"/>
          </a:xfrm>
          <a:prstGeom prst="rect">
            <a:avLst/>
          </a:prstGeom>
        </p:spPr>
      </p:pic>
      <p:sp>
        <p:nvSpPr>
          <p:cNvPr id="85" name="Прямоугольник 84"/>
          <p:cNvSpPr/>
          <p:nvPr/>
        </p:nvSpPr>
        <p:spPr>
          <a:xfrm>
            <a:off x="5412831" y="219257"/>
            <a:ext cx="3536608" cy="5222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Объект 6"/>
          <p:cNvSpPr txBox="1">
            <a:spLocks/>
          </p:cNvSpPr>
          <p:nvPr/>
        </p:nvSpPr>
        <p:spPr>
          <a:xfrm>
            <a:off x="5578202" y="298458"/>
            <a:ext cx="3242270" cy="34801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0" cap="none" dirty="0">
                <a:solidFill>
                  <a:schemeClr val="tx2"/>
                </a:solidFill>
              </a:rPr>
              <a:t>8</a:t>
            </a:r>
            <a:r>
              <a:rPr lang="ru-RU" b="0" cap="none" dirty="0" smtClean="0">
                <a:solidFill>
                  <a:schemeClr val="tx2"/>
                </a:solidFill>
              </a:rPr>
              <a:t> способов обратной связи </a:t>
            </a:r>
            <a:endParaRPr lang="ru-RU" b="0" cap="none" dirty="0">
              <a:solidFill>
                <a:schemeClr val="tx2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4327" y="1614122"/>
            <a:ext cx="919561" cy="91956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1156" y="3287856"/>
            <a:ext cx="884205" cy="88420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125" y="1584088"/>
            <a:ext cx="929641" cy="93278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4243" y="1488154"/>
            <a:ext cx="1106804" cy="110680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4327" y="3181119"/>
            <a:ext cx="919561" cy="91956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62" y="3261869"/>
            <a:ext cx="928367" cy="928367"/>
          </a:xfrm>
          <a:prstGeom prst="rect">
            <a:avLst/>
          </a:prstGeom>
        </p:spPr>
      </p:pic>
      <p:pic>
        <p:nvPicPr>
          <p:cNvPr id="88" name="Рисунок 8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4705" y="1488154"/>
            <a:ext cx="1028716" cy="1028716"/>
          </a:xfrm>
          <a:prstGeom prst="rect">
            <a:avLst/>
          </a:prstGeom>
        </p:spPr>
      </p:pic>
      <p:sp>
        <p:nvSpPr>
          <p:cNvPr id="89" name="Прямоугольник 88"/>
          <p:cNvSpPr/>
          <p:nvPr/>
        </p:nvSpPr>
        <p:spPr>
          <a:xfrm>
            <a:off x="1691680" y="695825"/>
            <a:ext cx="3605912" cy="45719"/>
          </a:xfrm>
          <a:prstGeom prst="rect">
            <a:avLst/>
          </a:prstGeom>
          <a:solidFill>
            <a:srgbClr val="E748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658093" y="3290300"/>
            <a:ext cx="950607" cy="826398"/>
          </a:xfrm>
          <a:prstGeom prst="rect">
            <a:avLst/>
          </a:prstGeom>
        </p:spPr>
      </p:pic>
      <p:sp>
        <p:nvSpPr>
          <p:cNvPr id="19" name="Объект 6"/>
          <p:cNvSpPr txBox="1">
            <a:spLocks/>
          </p:cNvSpPr>
          <p:nvPr/>
        </p:nvSpPr>
        <p:spPr>
          <a:xfrm>
            <a:off x="501574" y="2492733"/>
            <a:ext cx="1719705" cy="66334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ru-RU" b="0" cap="none" dirty="0">
                <a:solidFill>
                  <a:schemeClr val="tx2"/>
                </a:solidFill>
              </a:rPr>
              <a:t>Пульты</a:t>
            </a:r>
            <a:br>
              <a:rPr lang="ru-RU" b="0" cap="none" dirty="0">
                <a:solidFill>
                  <a:schemeClr val="tx2"/>
                </a:solidFill>
              </a:rPr>
            </a:br>
            <a:r>
              <a:rPr lang="ru-RU" b="0" cap="none" dirty="0">
                <a:solidFill>
                  <a:schemeClr val="tx2"/>
                </a:solidFill>
              </a:rPr>
              <a:t>оценки качества</a:t>
            </a:r>
            <a:endParaRPr lang="ru-RU" b="0" dirty="0">
              <a:solidFill>
                <a:schemeClr val="tx2"/>
              </a:solidFill>
            </a:endParaRPr>
          </a:p>
        </p:txBody>
      </p:sp>
      <p:sp>
        <p:nvSpPr>
          <p:cNvPr id="20" name="Объект 6"/>
          <p:cNvSpPr txBox="1">
            <a:spLocks/>
          </p:cNvSpPr>
          <p:nvPr/>
        </p:nvSpPr>
        <p:spPr>
          <a:xfrm>
            <a:off x="2559235" y="2382530"/>
            <a:ext cx="1262326" cy="66334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0" cap="none" dirty="0">
                <a:solidFill>
                  <a:schemeClr val="tx2"/>
                </a:solidFill>
              </a:rPr>
              <a:t>E-mail</a:t>
            </a:r>
            <a:r>
              <a:rPr lang="ru-RU" b="0" cap="none" dirty="0">
                <a:solidFill>
                  <a:schemeClr val="tx2"/>
                </a:solidFill>
              </a:rPr>
              <a:t> </a:t>
            </a:r>
            <a:r>
              <a:rPr lang="en-US" b="0" cap="none" dirty="0">
                <a:solidFill>
                  <a:schemeClr val="tx2"/>
                </a:solidFill>
              </a:rPr>
              <a:t>/</a:t>
            </a:r>
            <a:r>
              <a:rPr lang="ru-RU" b="0" cap="none" dirty="0">
                <a:solidFill>
                  <a:schemeClr val="tx2"/>
                </a:solidFill>
              </a:rPr>
              <a:t> Почта</a:t>
            </a:r>
            <a:endParaRPr lang="ru-RU" b="0" dirty="0">
              <a:solidFill>
                <a:schemeClr val="tx2"/>
              </a:solidFill>
            </a:endParaRPr>
          </a:p>
        </p:txBody>
      </p:sp>
      <p:sp>
        <p:nvSpPr>
          <p:cNvPr id="21" name="Объект 6"/>
          <p:cNvSpPr txBox="1">
            <a:spLocks/>
          </p:cNvSpPr>
          <p:nvPr/>
        </p:nvSpPr>
        <p:spPr>
          <a:xfrm>
            <a:off x="4814319" y="2402970"/>
            <a:ext cx="777878" cy="66334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0" cap="none" dirty="0" err="1">
                <a:solidFill>
                  <a:schemeClr val="tx2"/>
                </a:solidFill>
              </a:rPr>
              <a:t>Соцсети</a:t>
            </a:r>
            <a:endParaRPr lang="ru-RU" b="0" dirty="0">
              <a:solidFill>
                <a:schemeClr val="tx2"/>
              </a:solidFill>
            </a:endParaRPr>
          </a:p>
        </p:txBody>
      </p:sp>
      <p:sp>
        <p:nvSpPr>
          <p:cNvPr id="22" name="Объект 6"/>
          <p:cNvSpPr txBox="1">
            <a:spLocks/>
          </p:cNvSpPr>
          <p:nvPr/>
        </p:nvSpPr>
        <p:spPr>
          <a:xfrm>
            <a:off x="6658093" y="2599761"/>
            <a:ext cx="1271563" cy="66334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0" cap="none" dirty="0">
                <a:solidFill>
                  <a:schemeClr val="tx2"/>
                </a:solidFill>
              </a:rPr>
              <a:t>Мобильное приложение</a:t>
            </a:r>
          </a:p>
          <a:p>
            <a:pPr marL="0" indent="0">
              <a:buNone/>
            </a:pPr>
            <a:endParaRPr lang="ru-RU" b="0" dirty="0">
              <a:solidFill>
                <a:schemeClr val="tx2"/>
              </a:solidFill>
            </a:endParaRPr>
          </a:p>
        </p:txBody>
      </p:sp>
      <p:sp>
        <p:nvSpPr>
          <p:cNvPr id="23" name="Объект 6"/>
          <p:cNvSpPr txBox="1">
            <a:spLocks/>
          </p:cNvSpPr>
          <p:nvPr/>
        </p:nvSpPr>
        <p:spPr>
          <a:xfrm>
            <a:off x="541716" y="4100680"/>
            <a:ext cx="1719705" cy="66334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ru-RU" b="0" cap="none" dirty="0">
                <a:solidFill>
                  <a:schemeClr val="tx2"/>
                </a:solidFill>
              </a:rPr>
              <a:t>Анкетирование</a:t>
            </a:r>
            <a:br>
              <a:rPr lang="ru-RU" b="0" cap="none" dirty="0">
                <a:solidFill>
                  <a:schemeClr val="tx2"/>
                </a:solidFill>
              </a:rPr>
            </a:br>
            <a:r>
              <a:rPr lang="ru-RU" b="0" cap="none" dirty="0">
                <a:solidFill>
                  <a:schemeClr val="tx2"/>
                </a:solidFill>
              </a:rPr>
              <a:t>и </a:t>
            </a:r>
            <a:r>
              <a:rPr lang="ru-RU" b="0" cap="none" dirty="0" err="1">
                <a:solidFill>
                  <a:schemeClr val="tx2"/>
                </a:solidFill>
              </a:rPr>
              <a:t>краудсорсинг</a:t>
            </a:r>
            <a:endParaRPr lang="ru-RU" b="0" cap="none" dirty="0">
              <a:solidFill>
                <a:schemeClr val="tx2"/>
              </a:solidFill>
            </a:endParaRPr>
          </a:p>
        </p:txBody>
      </p:sp>
      <p:sp>
        <p:nvSpPr>
          <p:cNvPr id="24" name="Объект 6"/>
          <p:cNvSpPr txBox="1">
            <a:spLocks/>
          </p:cNvSpPr>
          <p:nvPr/>
        </p:nvSpPr>
        <p:spPr>
          <a:xfrm>
            <a:off x="2559235" y="4084929"/>
            <a:ext cx="1719705" cy="66334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ru-RU" b="0" cap="none" dirty="0">
                <a:solidFill>
                  <a:schemeClr val="tx2"/>
                </a:solidFill>
              </a:rPr>
              <a:t>Вопрос-ответ </a:t>
            </a:r>
            <a:br>
              <a:rPr lang="ru-RU" b="0" cap="none" dirty="0">
                <a:solidFill>
                  <a:schemeClr val="tx2"/>
                </a:solidFill>
              </a:rPr>
            </a:br>
            <a:r>
              <a:rPr lang="ru-RU" b="0" cap="none" dirty="0">
                <a:solidFill>
                  <a:schemeClr val="tx2"/>
                </a:solidFill>
              </a:rPr>
              <a:t>на сайте </a:t>
            </a:r>
            <a:r>
              <a:rPr lang="en-US" b="0" u="sng" cap="none" dirty="0">
                <a:solidFill>
                  <a:schemeClr val="tx2"/>
                </a:solidFill>
              </a:rPr>
              <a:t>md.mos.ru</a:t>
            </a:r>
          </a:p>
        </p:txBody>
      </p:sp>
      <p:sp>
        <p:nvSpPr>
          <p:cNvPr id="25" name="Объект 6"/>
          <p:cNvSpPr txBox="1">
            <a:spLocks/>
          </p:cNvSpPr>
          <p:nvPr/>
        </p:nvSpPr>
        <p:spPr>
          <a:xfrm>
            <a:off x="4599134" y="4159885"/>
            <a:ext cx="1248387" cy="38145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ru-RU" b="0" cap="none" dirty="0">
                <a:solidFill>
                  <a:schemeClr val="tx2"/>
                </a:solidFill>
              </a:rPr>
              <a:t>Горячая линия</a:t>
            </a:r>
          </a:p>
        </p:txBody>
      </p:sp>
      <p:sp>
        <p:nvSpPr>
          <p:cNvPr id="26" name="Объект 6"/>
          <p:cNvSpPr txBox="1">
            <a:spLocks/>
          </p:cNvSpPr>
          <p:nvPr/>
        </p:nvSpPr>
        <p:spPr>
          <a:xfrm>
            <a:off x="6658094" y="4172551"/>
            <a:ext cx="1508916" cy="55003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ru-RU" b="0" cap="none" dirty="0">
                <a:solidFill>
                  <a:schemeClr val="tx2"/>
                </a:solidFill>
              </a:rPr>
              <a:t>Книга отзывов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b="0" cap="none" dirty="0">
                <a:solidFill>
                  <a:schemeClr val="tx2"/>
                </a:solidFill>
              </a:rPr>
              <a:t>и предложений</a:t>
            </a:r>
          </a:p>
        </p:txBody>
      </p:sp>
    </p:spTree>
    <p:extLst>
      <p:ext uri="{BB962C8B-B14F-4D97-AF65-F5344CB8AC3E}">
        <p14:creationId xmlns:p14="http://schemas.microsoft.com/office/powerpoint/2010/main" val="393613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Овал 36"/>
          <p:cNvSpPr/>
          <p:nvPr/>
        </p:nvSpPr>
        <p:spPr>
          <a:xfrm rot="10800000">
            <a:off x="6337900" y="3791844"/>
            <a:ext cx="2806100" cy="1354577"/>
          </a:xfrm>
          <a:custGeom>
            <a:avLst/>
            <a:gdLst/>
            <a:ahLst/>
            <a:cxnLst/>
            <a:rect l="l" t="t" r="r" b="b"/>
            <a:pathLst>
              <a:path w="3153743" h="1522394">
                <a:moveTo>
                  <a:pt x="0" y="0"/>
                </a:moveTo>
                <a:lnTo>
                  <a:pt x="3153743" y="0"/>
                </a:lnTo>
                <a:cubicBezTo>
                  <a:pt x="3062857" y="855829"/>
                  <a:pt x="2338527" y="1522394"/>
                  <a:pt x="1458512" y="1522394"/>
                </a:cubicBezTo>
                <a:cubicBezTo>
                  <a:pt x="839518" y="1522394"/>
                  <a:pt x="297550" y="1192605"/>
                  <a:pt x="0" y="698450"/>
                </a:cubicBezTo>
                <a:close/>
              </a:path>
            </a:pathLst>
          </a:custGeom>
          <a:solidFill>
            <a:schemeClr val="lt1">
              <a:alpha val="5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4" name="Рисунок 8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0203" y="4587974"/>
            <a:ext cx="979236" cy="416520"/>
          </a:xfrm>
          <a:prstGeom prst="rect">
            <a:avLst/>
          </a:prstGeom>
        </p:spPr>
      </p:pic>
      <p:sp>
        <p:nvSpPr>
          <p:cNvPr id="41" name="Заголовок 6"/>
          <p:cNvSpPr txBox="1">
            <a:spLocks/>
          </p:cNvSpPr>
          <p:nvPr/>
        </p:nvSpPr>
        <p:spPr>
          <a:xfrm>
            <a:off x="467544" y="271799"/>
            <a:ext cx="3422934" cy="398224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400" dirty="0"/>
          </a:p>
        </p:txBody>
      </p:sp>
      <p:pic>
        <p:nvPicPr>
          <p:cNvPr id="50" name="Рисунок 4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0203" y="4587974"/>
            <a:ext cx="979236" cy="416520"/>
          </a:xfrm>
          <a:prstGeom prst="rect">
            <a:avLst/>
          </a:prstGeom>
        </p:spPr>
      </p:pic>
      <p:sp>
        <p:nvSpPr>
          <p:cNvPr id="51" name="Заголовок 6"/>
          <p:cNvSpPr txBox="1">
            <a:spLocks/>
          </p:cNvSpPr>
          <p:nvPr/>
        </p:nvSpPr>
        <p:spPr>
          <a:xfrm>
            <a:off x="467544" y="271799"/>
            <a:ext cx="3422934" cy="398224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/>
              <a:t>РЕЗУЛЬТАТ</a:t>
            </a:r>
            <a:endParaRPr lang="ru-RU" sz="2400" dirty="0"/>
          </a:p>
        </p:txBody>
      </p:sp>
      <p:sp>
        <p:nvSpPr>
          <p:cNvPr id="52" name="Прямоугольник 51"/>
          <p:cNvSpPr/>
          <p:nvPr/>
        </p:nvSpPr>
        <p:spPr>
          <a:xfrm>
            <a:off x="467544" y="695825"/>
            <a:ext cx="3605912" cy="45719"/>
          </a:xfrm>
          <a:prstGeom prst="rect">
            <a:avLst/>
          </a:prstGeom>
          <a:solidFill>
            <a:srgbClr val="E748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5412831" y="219257"/>
            <a:ext cx="3536608" cy="5222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Объект 6"/>
          <p:cNvSpPr txBox="1">
            <a:spLocks/>
          </p:cNvSpPr>
          <p:nvPr/>
        </p:nvSpPr>
        <p:spPr>
          <a:xfrm>
            <a:off x="5578202" y="298458"/>
            <a:ext cx="3242270" cy="34801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0" cap="none" dirty="0" smtClean="0">
                <a:solidFill>
                  <a:schemeClr val="tx2"/>
                </a:solidFill>
              </a:rPr>
              <a:t>Данные за 2017-2019 гг.</a:t>
            </a:r>
            <a:endParaRPr lang="ru-RU" b="0" cap="none" dirty="0">
              <a:solidFill>
                <a:schemeClr val="tx2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717334" y="1357796"/>
            <a:ext cx="3802111" cy="181588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</a:rPr>
              <a:t>За последние</a:t>
            </a:r>
            <a:br>
              <a:rPr lang="ru-RU" sz="2800" b="1" dirty="0" smtClean="0">
                <a:solidFill>
                  <a:schemeClr val="tx2"/>
                </a:solidFill>
              </a:rPr>
            </a:br>
            <a:r>
              <a:rPr lang="ru-RU" sz="2800" b="1" dirty="0" smtClean="0">
                <a:solidFill>
                  <a:schemeClr val="tx2"/>
                </a:solidFill>
              </a:rPr>
              <a:t>2 </a:t>
            </a:r>
            <a:r>
              <a:rPr lang="ru-RU" sz="2800" b="1" dirty="0">
                <a:solidFill>
                  <a:schemeClr val="tx2"/>
                </a:solidFill>
              </a:rPr>
              <a:t>года</a:t>
            </a:r>
            <a:endParaRPr lang="ru-RU" sz="2800" b="1" dirty="0"/>
          </a:p>
          <a:p>
            <a:r>
              <a:rPr lang="ru-RU" sz="2800" b="1" dirty="0">
                <a:solidFill>
                  <a:schemeClr val="tx2"/>
                </a:solidFill>
              </a:rPr>
              <a:t>м</a:t>
            </a:r>
            <a:r>
              <a:rPr lang="ru-RU" sz="2800" b="1" dirty="0" smtClean="0">
                <a:solidFill>
                  <a:schemeClr val="tx2"/>
                </a:solidFill>
              </a:rPr>
              <a:t>ы </a:t>
            </a:r>
            <a:r>
              <a:rPr lang="ru-RU" sz="2800" b="1" dirty="0">
                <a:solidFill>
                  <a:schemeClr val="tx2"/>
                </a:solidFill>
              </a:rPr>
              <a:t>снизили процент </a:t>
            </a:r>
            <a:r>
              <a:rPr lang="ru-RU" sz="2800" b="1" dirty="0" smtClean="0">
                <a:solidFill>
                  <a:schemeClr val="tx2"/>
                </a:solidFill>
              </a:rPr>
              <a:t>жалоб</a:t>
            </a:r>
            <a:endParaRPr lang="ru-RU" sz="2800" b="1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5815930" y="3173678"/>
            <a:ext cx="2730410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5400" b="1" dirty="0" smtClean="0">
                <a:solidFill>
                  <a:srgbClr val="E74825"/>
                </a:solidFill>
              </a:rPr>
              <a:t>в </a:t>
            </a:r>
            <a:r>
              <a:rPr lang="ru-RU" sz="5400" b="1" dirty="0">
                <a:solidFill>
                  <a:srgbClr val="E74825"/>
                </a:solidFill>
              </a:rPr>
              <a:t>5</a:t>
            </a:r>
            <a:r>
              <a:rPr lang="ru-RU" sz="5400" b="1" dirty="0" smtClean="0">
                <a:solidFill>
                  <a:srgbClr val="E74825"/>
                </a:solidFill>
              </a:rPr>
              <a:t> </a:t>
            </a:r>
            <a:r>
              <a:rPr lang="ru-RU" sz="5400" b="1" dirty="0">
                <a:solidFill>
                  <a:srgbClr val="E74825"/>
                </a:solidFill>
              </a:rPr>
              <a:t>раз</a:t>
            </a:r>
          </a:p>
        </p:txBody>
      </p:sp>
      <p:grpSp>
        <p:nvGrpSpPr>
          <p:cNvPr id="29" name="Группа 28"/>
          <p:cNvGrpSpPr/>
          <p:nvPr/>
        </p:nvGrpSpPr>
        <p:grpSpPr>
          <a:xfrm>
            <a:off x="736436" y="3173678"/>
            <a:ext cx="2583087" cy="663346"/>
            <a:chOff x="1500491" y="2557416"/>
            <a:chExt cx="2583087" cy="663346"/>
          </a:xfrm>
        </p:grpSpPr>
        <p:sp>
          <p:nvSpPr>
            <p:cNvPr id="30" name="Прямоугольник 29"/>
            <p:cNvSpPr/>
            <p:nvPr/>
          </p:nvSpPr>
          <p:spPr>
            <a:xfrm>
              <a:off x="1500491" y="2713741"/>
              <a:ext cx="1283886" cy="37804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5400" b="1" dirty="0" smtClean="0">
                  <a:solidFill>
                    <a:srgbClr val="E74825"/>
                  </a:solidFill>
                </a:rPr>
                <a:t>97</a:t>
              </a:r>
              <a:r>
                <a:rPr lang="ru-RU" sz="2800" b="1" dirty="0" smtClean="0">
                  <a:solidFill>
                    <a:srgbClr val="E74825"/>
                  </a:solidFill>
                </a:rPr>
                <a:t>%</a:t>
              </a:r>
              <a:endParaRPr lang="ru-RU" sz="2800" dirty="0">
                <a:solidFill>
                  <a:srgbClr val="E74825"/>
                </a:solidFill>
              </a:endParaRPr>
            </a:p>
          </p:txBody>
        </p:sp>
        <p:sp>
          <p:nvSpPr>
            <p:cNvPr id="31" name="Объект 6"/>
            <p:cNvSpPr txBox="1">
              <a:spLocks/>
            </p:cNvSpPr>
            <p:nvPr/>
          </p:nvSpPr>
          <p:spPr>
            <a:xfrm>
              <a:off x="2856191" y="2557416"/>
              <a:ext cx="1227387" cy="663346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400" b="1" i="0" kern="1200" cap="all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4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000" b="1" i="0" kern="1200" cap="all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0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ru-RU" b="0" cap="none" dirty="0">
                  <a:solidFill>
                    <a:schemeClr val="tx2"/>
                  </a:solidFill>
                </a:rPr>
                <a:t>д</a:t>
              </a:r>
              <a:r>
                <a:rPr lang="ru-RU" b="0" cap="none" dirty="0" smtClean="0">
                  <a:solidFill>
                    <a:schemeClr val="tx2"/>
                  </a:solidFill>
                </a:rPr>
                <a:t>овольных посетителей</a:t>
              </a:r>
              <a:endParaRPr lang="ru-RU" b="0" cap="none" dirty="0">
                <a:solidFill>
                  <a:schemeClr val="tx2"/>
                </a:solidFill>
              </a:endParaRPr>
            </a:p>
          </p:txBody>
        </p:sp>
      </p:grpSp>
      <p:pic>
        <p:nvPicPr>
          <p:cNvPr id="32" name="Рисунок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7875" y="1163452"/>
            <a:ext cx="896190" cy="2816596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2376" y="2042618"/>
            <a:ext cx="1058263" cy="1058263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454" y="1195214"/>
            <a:ext cx="3161182" cy="1978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3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Прямоугольник 41"/>
          <p:cNvSpPr/>
          <p:nvPr/>
        </p:nvSpPr>
        <p:spPr>
          <a:xfrm>
            <a:off x="5412831" y="738131"/>
            <a:ext cx="3536608" cy="3710356"/>
          </a:xfrm>
          <a:prstGeom prst="rect">
            <a:avLst/>
          </a:prstGeom>
          <a:solidFill>
            <a:srgbClr val="E748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467544" y="250456"/>
            <a:ext cx="4832380" cy="464761"/>
          </a:xfrm>
        </p:spPr>
        <p:txBody>
          <a:bodyPr>
            <a:normAutofit/>
          </a:bodyPr>
          <a:lstStyle/>
          <a:p>
            <a:pPr>
              <a:lnSpc>
                <a:spcPts val="3040"/>
              </a:lnSpc>
            </a:pPr>
            <a:r>
              <a:rPr lang="ru-RU" sz="2000" b="0" dirty="0" smtClean="0">
                <a:solidFill>
                  <a:srgbClr val="E74825"/>
                </a:solidFill>
              </a:rPr>
              <a:t>Флагманские офисы </a:t>
            </a:r>
            <a:r>
              <a:rPr lang="ru-RU" sz="2000" dirty="0" smtClean="0">
                <a:solidFill>
                  <a:srgbClr val="E74825"/>
                </a:solidFill>
              </a:rPr>
              <a:t>«Мои Документы»</a:t>
            </a:r>
            <a:endParaRPr lang="ru-RU" sz="2000" dirty="0">
              <a:solidFill>
                <a:srgbClr val="E74825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556848" y="1348205"/>
            <a:ext cx="3191616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900" b="1" dirty="0">
                <a:solidFill>
                  <a:schemeClr val="bg2"/>
                </a:solidFill>
              </a:rPr>
              <a:t>Флагманский </a:t>
            </a:r>
            <a:r>
              <a:rPr lang="ru-RU" sz="1900" b="1" dirty="0" smtClean="0">
                <a:solidFill>
                  <a:schemeClr val="bg2"/>
                </a:solidFill>
              </a:rPr>
              <a:t>офис</a:t>
            </a:r>
          </a:p>
          <a:p>
            <a:pPr algn="r"/>
            <a:r>
              <a:rPr lang="ru-RU" sz="1900" b="1" dirty="0" smtClean="0">
                <a:solidFill>
                  <a:schemeClr val="bg2"/>
                </a:solidFill>
              </a:rPr>
              <a:t>«Мои </a:t>
            </a:r>
            <a:r>
              <a:rPr lang="ru-RU" sz="1900" b="1" dirty="0">
                <a:solidFill>
                  <a:schemeClr val="bg2"/>
                </a:solidFill>
              </a:rPr>
              <a:t>Д</a:t>
            </a:r>
            <a:r>
              <a:rPr lang="ru-RU" sz="1900" b="1" dirty="0" smtClean="0">
                <a:solidFill>
                  <a:schemeClr val="bg2"/>
                </a:solidFill>
              </a:rPr>
              <a:t>окументы</a:t>
            </a:r>
            <a:r>
              <a:rPr lang="ru-RU" sz="1900" b="1" dirty="0">
                <a:solidFill>
                  <a:schemeClr val="bg2"/>
                </a:solidFill>
              </a:rPr>
              <a:t>» </a:t>
            </a:r>
            <a:r>
              <a:rPr lang="ru-RU" sz="1900" b="1" dirty="0" smtClean="0">
                <a:solidFill>
                  <a:schemeClr val="bg2"/>
                </a:solidFill>
              </a:rPr>
              <a:t>–</a:t>
            </a:r>
          </a:p>
          <a:p>
            <a:pPr algn="r"/>
            <a:r>
              <a:rPr lang="ru-RU" sz="1900" dirty="0" smtClean="0">
                <a:solidFill>
                  <a:schemeClr val="bg2"/>
                </a:solidFill>
              </a:rPr>
              <a:t>это </a:t>
            </a:r>
            <a:r>
              <a:rPr lang="ru-RU" sz="1900" dirty="0">
                <a:solidFill>
                  <a:schemeClr val="bg2"/>
                </a:solidFill>
              </a:rPr>
              <a:t>ведущий центр предоставления госуслуг, главный окружной центр, который предоставляет революционно новый уровень сервиса. </a:t>
            </a: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7542" y="738130"/>
            <a:ext cx="2376264" cy="1705369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0203" y="4587974"/>
            <a:ext cx="979236" cy="416520"/>
          </a:xfrm>
          <a:prstGeom prst="rect">
            <a:avLst/>
          </a:prstGeom>
        </p:spPr>
      </p:pic>
      <p:sp>
        <p:nvSpPr>
          <p:cNvPr id="46" name="Прямоугольник 45"/>
          <p:cNvSpPr/>
          <p:nvPr/>
        </p:nvSpPr>
        <p:spPr>
          <a:xfrm>
            <a:off x="5412831" y="219257"/>
            <a:ext cx="3536608" cy="5222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Объект 6"/>
          <p:cNvSpPr txBox="1">
            <a:spLocks/>
          </p:cNvSpPr>
          <p:nvPr/>
        </p:nvSpPr>
        <p:spPr>
          <a:xfrm>
            <a:off x="5578202" y="298458"/>
            <a:ext cx="3242270" cy="34801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0" cap="none" dirty="0">
                <a:solidFill>
                  <a:schemeClr val="tx1"/>
                </a:solidFill>
              </a:rPr>
              <a:t>Общая информация</a:t>
            </a: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7543" y="2595192"/>
            <a:ext cx="2376264" cy="1704749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87822" y="2582521"/>
            <a:ext cx="2428552" cy="1717420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87824" y="738130"/>
            <a:ext cx="2427584" cy="1709063"/>
          </a:xfrm>
          <a:prstGeom prst="rect">
            <a:avLst/>
          </a:prstGeom>
        </p:spPr>
      </p:pic>
      <p:sp>
        <p:nvSpPr>
          <p:cNvPr id="49" name="Прямоугольник 48"/>
          <p:cNvSpPr/>
          <p:nvPr/>
        </p:nvSpPr>
        <p:spPr>
          <a:xfrm>
            <a:off x="467542" y="2169477"/>
            <a:ext cx="2376263" cy="429284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2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488055" y="2200747"/>
            <a:ext cx="1444388" cy="363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100" dirty="0">
                <a:solidFill>
                  <a:schemeClr val="bg2"/>
                </a:solidFill>
              </a:rPr>
              <a:t>б</a:t>
            </a:r>
            <a:r>
              <a:rPr lang="ru-RU" sz="1100" dirty="0" smtClean="0">
                <a:solidFill>
                  <a:schemeClr val="bg2"/>
                </a:solidFill>
              </a:rPr>
              <a:t>ольшая площадь помещения</a:t>
            </a:r>
            <a:endParaRPr lang="ru-RU" sz="1100" dirty="0">
              <a:solidFill>
                <a:schemeClr val="bg2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467542" y="4026538"/>
            <a:ext cx="2376263" cy="43374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2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488055" y="4061822"/>
            <a:ext cx="1444388" cy="363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100" dirty="0">
                <a:solidFill>
                  <a:schemeClr val="bg2"/>
                </a:solidFill>
              </a:rPr>
              <a:t>просторный</a:t>
            </a:r>
            <a:br>
              <a:rPr lang="ru-RU" sz="1100" dirty="0">
                <a:solidFill>
                  <a:schemeClr val="bg2"/>
                </a:solidFill>
              </a:rPr>
            </a:br>
            <a:r>
              <a:rPr lang="ru-RU" sz="1100" dirty="0">
                <a:solidFill>
                  <a:schemeClr val="bg2"/>
                </a:solidFill>
              </a:rPr>
              <a:t>детский уголок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2987823" y="2162140"/>
            <a:ext cx="2425008" cy="43662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2"/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3068778" y="2207444"/>
            <a:ext cx="1968894" cy="363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100" dirty="0">
                <a:solidFill>
                  <a:schemeClr val="bg2"/>
                </a:solidFill>
              </a:rPr>
              <a:t>расширенная</a:t>
            </a:r>
            <a:br>
              <a:rPr lang="ru-RU" sz="1100" dirty="0">
                <a:solidFill>
                  <a:schemeClr val="bg2"/>
                </a:solidFill>
              </a:rPr>
            </a:br>
            <a:r>
              <a:rPr lang="ru-RU" sz="1100" dirty="0">
                <a:solidFill>
                  <a:schemeClr val="bg2"/>
                </a:solidFill>
              </a:rPr>
              <a:t>зона электронных услуг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2987820" y="4019202"/>
            <a:ext cx="2425009" cy="42928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2"/>
              </a:solidFill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3058670" y="4054486"/>
            <a:ext cx="1444388" cy="363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100" dirty="0">
                <a:solidFill>
                  <a:schemeClr val="bg2"/>
                </a:solidFill>
              </a:rPr>
              <a:t>комфортная </a:t>
            </a:r>
            <a:br>
              <a:rPr lang="ru-RU" sz="1100" dirty="0">
                <a:solidFill>
                  <a:schemeClr val="bg2"/>
                </a:solidFill>
              </a:rPr>
            </a:br>
            <a:r>
              <a:rPr lang="ru-RU" sz="1100" dirty="0">
                <a:solidFill>
                  <a:schemeClr val="bg2"/>
                </a:solidFill>
              </a:rPr>
              <a:t>зона ожидания</a:t>
            </a:r>
          </a:p>
        </p:txBody>
      </p:sp>
    </p:spTree>
    <p:extLst>
      <p:ext uri="{BB962C8B-B14F-4D97-AF65-F5344CB8AC3E}">
        <p14:creationId xmlns:p14="http://schemas.microsoft.com/office/powerpoint/2010/main" val="802388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_16x9">
  <a:themeElements>
    <a:clrScheme name="МФЦ">
      <a:dk1>
        <a:srgbClr val="623B2A"/>
      </a:dk1>
      <a:lt1>
        <a:srgbClr val="FFFFFF"/>
      </a:lt1>
      <a:dk2>
        <a:srgbClr val="623B2A"/>
      </a:dk2>
      <a:lt2>
        <a:srgbClr val="FFFFFF"/>
      </a:lt2>
      <a:accent1>
        <a:srgbClr val="FF4E39"/>
      </a:accent1>
      <a:accent2>
        <a:srgbClr val="C39367"/>
      </a:accent2>
      <a:accent3>
        <a:srgbClr val="623B2A"/>
      </a:accent3>
      <a:accent4>
        <a:srgbClr val="EF8E6B"/>
      </a:accent4>
      <a:accent5>
        <a:srgbClr val="DCB68D"/>
      </a:accent5>
      <a:accent6>
        <a:srgbClr val="955C3E"/>
      </a:accent6>
      <a:hlink>
        <a:srgbClr val="BF9C85"/>
      </a:hlink>
      <a:folHlink>
        <a:srgbClr val="EBD6BE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0" tIns="0" rIns="0" bIns="0" rtlCol="0" anchor="b" anchorCtr="0">
        <a:normAutofit/>
      </a:bodyPr>
      <a:lstStyle>
        <a:defPPr>
          <a:defRPr sz="1400" b="1" i="0" cap="all" dirty="0" smtClean="0">
            <a:solidFill>
              <a:schemeClr val="accent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Текст + пиктограмма">
  <a:themeElements>
    <a:clrScheme name="МФЦ">
      <a:dk1>
        <a:srgbClr val="623B2A"/>
      </a:dk1>
      <a:lt1>
        <a:srgbClr val="FFFFFF"/>
      </a:lt1>
      <a:dk2>
        <a:srgbClr val="623B2A"/>
      </a:dk2>
      <a:lt2>
        <a:srgbClr val="FFFFFF"/>
      </a:lt2>
      <a:accent1>
        <a:srgbClr val="FF4E39"/>
      </a:accent1>
      <a:accent2>
        <a:srgbClr val="C39367"/>
      </a:accent2>
      <a:accent3>
        <a:srgbClr val="623B2A"/>
      </a:accent3>
      <a:accent4>
        <a:srgbClr val="EF8E6B"/>
      </a:accent4>
      <a:accent5>
        <a:srgbClr val="DCB68D"/>
      </a:accent5>
      <a:accent6>
        <a:srgbClr val="955C3E"/>
      </a:accent6>
      <a:hlink>
        <a:srgbClr val="BF9C85"/>
      </a:hlink>
      <a:folHlink>
        <a:srgbClr val="EBD6BE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0" tIns="0" rIns="0" bIns="0" rtlCol="0" anchor="b" anchorCtr="0">
        <a:normAutofit/>
      </a:bodyPr>
      <a:lstStyle>
        <a:defPPr>
          <a:defRPr sz="1400" b="1" i="0" cap="all" dirty="0" smtClean="0">
            <a:solidFill>
              <a:schemeClr val="accent1"/>
            </a:soli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2 Шмуцтитульный слайд">
  <a:themeElements>
    <a:clrScheme name="МФЦ">
      <a:dk1>
        <a:srgbClr val="623B2A"/>
      </a:dk1>
      <a:lt1>
        <a:srgbClr val="FFFFFF"/>
      </a:lt1>
      <a:dk2>
        <a:srgbClr val="623B2A"/>
      </a:dk2>
      <a:lt2>
        <a:srgbClr val="FFFFFF"/>
      </a:lt2>
      <a:accent1>
        <a:srgbClr val="FF4E39"/>
      </a:accent1>
      <a:accent2>
        <a:srgbClr val="C39367"/>
      </a:accent2>
      <a:accent3>
        <a:srgbClr val="623B2A"/>
      </a:accent3>
      <a:accent4>
        <a:srgbClr val="EF8E6B"/>
      </a:accent4>
      <a:accent5>
        <a:srgbClr val="DCB68D"/>
      </a:accent5>
      <a:accent6>
        <a:srgbClr val="955C3E"/>
      </a:accent6>
      <a:hlink>
        <a:srgbClr val="BF9C85"/>
      </a:hlink>
      <a:folHlink>
        <a:srgbClr val="EBD6BE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0" tIns="0" rIns="0" bIns="0" rtlCol="0" anchor="b" anchorCtr="0">
        <a:normAutofit/>
      </a:bodyPr>
      <a:lstStyle>
        <a:defPPr>
          <a:defRPr sz="1400" b="1" i="0" cap="all" dirty="0" smtClean="0">
            <a:solidFill>
              <a:schemeClr val="accent1"/>
            </a:solidFill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Шмуцтитульный слайд">
  <a:themeElements>
    <a:clrScheme name="МФЦ">
      <a:dk1>
        <a:srgbClr val="623B2A"/>
      </a:dk1>
      <a:lt1>
        <a:srgbClr val="FFFFFF"/>
      </a:lt1>
      <a:dk2>
        <a:srgbClr val="623B2A"/>
      </a:dk2>
      <a:lt2>
        <a:srgbClr val="FFFFFF"/>
      </a:lt2>
      <a:accent1>
        <a:srgbClr val="FF4E39"/>
      </a:accent1>
      <a:accent2>
        <a:srgbClr val="C39367"/>
      </a:accent2>
      <a:accent3>
        <a:srgbClr val="623B2A"/>
      </a:accent3>
      <a:accent4>
        <a:srgbClr val="EF8E6B"/>
      </a:accent4>
      <a:accent5>
        <a:srgbClr val="DCB68D"/>
      </a:accent5>
      <a:accent6>
        <a:srgbClr val="955C3E"/>
      </a:accent6>
      <a:hlink>
        <a:srgbClr val="BF9C85"/>
      </a:hlink>
      <a:folHlink>
        <a:srgbClr val="EBD6BE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0" tIns="0" rIns="0" bIns="0" rtlCol="0" anchor="b" anchorCtr="0">
        <a:normAutofit/>
      </a:bodyPr>
      <a:lstStyle>
        <a:defPPr>
          <a:defRPr sz="1400" b="1" i="0" cap="all" dirty="0" smtClean="0">
            <a:solidFill>
              <a:schemeClr val="accent1"/>
            </a:solidFill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Титульный, заключительный слайд">
  <a:themeElements>
    <a:clrScheme name="МФЦ">
      <a:dk1>
        <a:srgbClr val="623B2A"/>
      </a:dk1>
      <a:lt1>
        <a:srgbClr val="FFFFFF"/>
      </a:lt1>
      <a:dk2>
        <a:srgbClr val="623B2A"/>
      </a:dk2>
      <a:lt2>
        <a:srgbClr val="FFFFFF"/>
      </a:lt2>
      <a:accent1>
        <a:srgbClr val="FF4E39"/>
      </a:accent1>
      <a:accent2>
        <a:srgbClr val="C39367"/>
      </a:accent2>
      <a:accent3>
        <a:srgbClr val="623B2A"/>
      </a:accent3>
      <a:accent4>
        <a:srgbClr val="EF8E6B"/>
      </a:accent4>
      <a:accent5>
        <a:srgbClr val="DCB68D"/>
      </a:accent5>
      <a:accent6>
        <a:srgbClr val="955C3E"/>
      </a:accent6>
      <a:hlink>
        <a:srgbClr val="BF9C85"/>
      </a:hlink>
      <a:folHlink>
        <a:srgbClr val="EBD6BE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0" tIns="0" rIns="0" bIns="0" rtlCol="0" anchor="b" anchorCtr="0">
        <a:normAutofit/>
      </a:bodyPr>
      <a:lstStyle>
        <a:defPPr>
          <a:defRPr sz="1400" b="1" i="0" cap="all" dirty="0" smtClean="0">
            <a:solidFill>
              <a:schemeClr val="accent1"/>
            </a:solidFill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Тема2</Template>
  <TotalTime>26710</TotalTime>
  <Words>1095</Words>
  <Application>Microsoft Office PowerPoint</Application>
  <PresentationFormat>Экран (16:9)</PresentationFormat>
  <Paragraphs>261</Paragraphs>
  <Slides>25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25</vt:i4>
      </vt:variant>
    </vt:vector>
  </HeadingPairs>
  <TitlesOfParts>
    <vt:vector size="32" baseType="lpstr">
      <vt:lpstr>Arial</vt:lpstr>
      <vt:lpstr>Calibri</vt:lpstr>
      <vt:lpstr>Тема_16x9</vt:lpstr>
      <vt:lpstr>Текст + пиктограмма</vt:lpstr>
      <vt:lpstr>2 Шмуцтитульный слайд</vt:lpstr>
      <vt:lpstr>Шмуцтитульный слайд</vt:lpstr>
      <vt:lpstr>Титульный, заключительный слайд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Флагманские офисы «Мои Документы»</vt:lpstr>
      <vt:lpstr>Презентация PowerPoint</vt:lpstr>
      <vt:lpstr>Дворец госуслуг на ВДНХ</vt:lpstr>
      <vt:lpstr>Дворец госуслуг на ВДНХ</vt:lpstr>
      <vt:lpstr>Презентация PowerPoint</vt:lpstr>
      <vt:lpstr>Презентация PowerPoint</vt:lpstr>
      <vt:lpstr>ВАЖНЫЕ УСЛУГИ</vt:lpstr>
      <vt:lpstr>ЖИЗНЕННЫЕ СИТУАЦИИ</vt:lpstr>
      <vt:lpstr>Принципы работы центров</vt:lpstr>
      <vt:lpstr>Принципы работы центров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Мы слышим, чего хотят посетители, и делаем то,  о чем они просят</vt:lpstr>
    </vt:vector>
  </TitlesOfParts>
  <Company>KGU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Video</dc:creator>
  <cp:lastModifiedBy>Флейтман Мария Григорьевна</cp:lastModifiedBy>
  <cp:revision>922</cp:revision>
  <cp:lastPrinted>2018-10-04T11:28:26Z</cp:lastPrinted>
  <dcterms:created xsi:type="dcterms:W3CDTF">2013-12-20T10:21:15Z</dcterms:created>
  <dcterms:modified xsi:type="dcterms:W3CDTF">2019-12-31T09:36:00Z</dcterms:modified>
</cp:coreProperties>
</file>